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5FA7E2-E283-4672-8BEA-C7E3690FA6F1}" v="7" dt="2024-07-14T07:46:31.3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p:scale>
          <a:sx n="154" d="100"/>
          <a:sy n="154" d="100"/>
        </p:scale>
        <p:origin x="0"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15/07/2024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15/07/2024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15/07/2024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15/07/2024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15/07/2024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15/07/2024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15/07/2024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15/07/2024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9126" y="129652"/>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474342"/>
            <a:ext cx="1972687" cy="395308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689264"/>
            <a:ext cx="2641815"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115954" y="5540974"/>
            <a:ext cx="2298138" cy="121360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18164" y="1731341"/>
            <a:ext cx="1971465" cy="3696088"/>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493725" y="5574821"/>
            <a:ext cx="2326188" cy="1213607"/>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948037" y="5574822"/>
            <a:ext cx="2326188"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7346607" y="5574821"/>
            <a:ext cx="2326188" cy="119774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098286" y="357528"/>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6361" y="352299"/>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076859" y="1517748"/>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20984" y="1506265"/>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92281" y="1794844"/>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35985" y="1792950"/>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17294" y="2691988"/>
            <a:ext cx="2640178" cy="1324788"/>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1840268" y="5663861"/>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1893228" y="5663861"/>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745649" y="5611176"/>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8867363" y="5617198"/>
            <a:ext cx="858828" cy="253961"/>
            <a:chOff x="8850601" y="5130289"/>
            <a:chExt cx="858828" cy="253961"/>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850601" y="5136579"/>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9061684" y="5130289"/>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75860" y="219816"/>
            <a:ext cx="1947529" cy="1015663"/>
          </a:xfrm>
          <a:prstGeom prst="rect">
            <a:avLst/>
          </a:prstGeom>
          <a:noFill/>
        </p:spPr>
        <p:txBody>
          <a:bodyPr wrap="square" rtlCol="0">
            <a:spAutoFit/>
          </a:bodyPr>
          <a:lstStyle/>
          <a:p>
            <a:pPr algn="ctr"/>
            <a:r>
              <a:rPr lang="en-US" sz="1500" b="1" dirty="0">
                <a:solidFill>
                  <a:schemeClr val="bg1"/>
                </a:solidFill>
              </a:rPr>
              <a:t>Childhood</a:t>
            </a:r>
          </a:p>
          <a:p>
            <a:pPr algn="ctr"/>
            <a:r>
              <a:rPr lang="en-US" sz="1500" b="1" dirty="0">
                <a:solidFill>
                  <a:schemeClr val="bg1"/>
                </a:solidFill>
              </a:rPr>
              <a:t>Unicorn Class</a:t>
            </a:r>
          </a:p>
          <a:p>
            <a:pPr algn="ctr"/>
            <a:r>
              <a:rPr lang="en-US" sz="1500" b="1" dirty="0">
                <a:solidFill>
                  <a:schemeClr val="bg1"/>
                </a:solidFill>
              </a:rPr>
              <a:t>Autumn Term 1 September 2024</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4303862" y="5628785"/>
            <a:ext cx="516051" cy="249831"/>
            <a:chOff x="4187242" y="5129445"/>
            <a:chExt cx="516051" cy="249831"/>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200828" y="5131605"/>
              <a:ext cx="502465"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4187242" y="5129445"/>
              <a:ext cx="511431" cy="242374"/>
            </a:xfrm>
            <a:prstGeom prst="rect">
              <a:avLst/>
            </a:prstGeom>
            <a:noFill/>
          </p:spPr>
          <p:txBody>
            <a:bodyPr wrap="square" rtlCol="0">
              <a:spAutoFit/>
            </a:bodyPr>
            <a:lstStyle/>
            <a:p>
              <a:pPr algn="r"/>
              <a:r>
                <a:rPr lang="en-US" sz="975" b="1" dirty="0">
                  <a:solidFill>
                    <a:schemeClr val="bg1"/>
                  </a:solidFill>
                </a:rPr>
                <a:t>ART</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374015" y="578774"/>
            <a:ext cx="5266004" cy="2092881"/>
          </a:xfrm>
          <a:prstGeom prst="rect">
            <a:avLst/>
          </a:prstGeom>
          <a:noFill/>
        </p:spPr>
        <p:txBody>
          <a:bodyPr wrap="square" rtlCol="0">
            <a:spAutoFit/>
          </a:bodyPr>
          <a:lstStyle/>
          <a:p>
            <a:r>
              <a:rPr lang="en-US" sz="1000" dirty="0"/>
              <a:t>As</a:t>
            </a:r>
            <a:r>
              <a:rPr lang="en-US" sz="1000" b="1" dirty="0"/>
              <a:t> Historians</a:t>
            </a:r>
            <a:r>
              <a:rPr lang="en-US" sz="1000" dirty="0"/>
              <a:t>, we will learn about how life changes over time including our lives and important events in our lives. We will compare our lives today and children’s childhood in the 1950s.</a:t>
            </a:r>
          </a:p>
          <a:p>
            <a:r>
              <a:rPr lang="en-US" sz="1000" dirty="0"/>
              <a:t>As </a:t>
            </a:r>
            <a:r>
              <a:rPr lang="en-US" sz="1000" b="1" dirty="0"/>
              <a:t>Scientists</a:t>
            </a:r>
            <a:r>
              <a:rPr lang="en-US" sz="1000" dirty="0"/>
              <a:t>, </a:t>
            </a:r>
            <a:r>
              <a:rPr lang="en-GB" sz="1000" dirty="0">
                <a:solidFill>
                  <a:srgbClr val="303030"/>
                </a:solidFill>
              </a:rPr>
              <a:t>w</a:t>
            </a:r>
            <a:r>
              <a:rPr lang="en-GB" sz="1000" b="0" i="0" dirty="0">
                <a:solidFill>
                  <a:srgbClr val="303030"/>
                </a:solidFill>
                <a:effectLst/>
              </a:rPr>
              <a:t>e will explore objects which are made from different materials and identify the everyday material sources. We will </a:t>
            </a:r>
            <a:r>
              <a:rPr lang="en-GB" sz="1000" dirty="0">
                <a:solidFill>
                  <a:srgbClr val="2A2A2B"/>
                </a:solidFill>
                <a:latin typeface="Karla Variable"/>
              </a:rPr>
              <a:t>investigate the properties of materials and begin to recognise that properties define its use. We will explore that </a:t>
            </a:r>
            <a:r>
              <a:rPr lang="en-GB" sz="1000" b="0" i="0" dirty="0">
                <a:solidFill>
                  <a:srgbClr val="2A2A2B"/>
                </a:solidFill>
                <a:effectLst/>
                <a:latin typeface="Karla Variable"/>
              </a:rPr>
              <a:t>humans are a type of animal known as a mammal, </a:t>
            </a:r>
            <a:r>
              <a:rPr lang="en-GB" sz="1000" dirty="0">
                <a:solidFill>
                  <a:srgbClr val="2A2A2B"/>
                </a:solidFill>
                <a:latin typeface="Karla Variable"/>
              </a:rPr>
              <a:t>n</a:t>
            </a:r>
            <a:r>
              <a:rPr lang="en-GB" sz="1000" b="0" i="0" dirty="0">
                <a:solidFill>
                  <a:srgbClr val="2A2A2B"/>
                </a:solidFill>
                <a:effectLst/>
                <a:latin typeface="Karla Variable"/>
              </a:rPr>
              <a:t>ame and count body parts and identify similarities and differences. We will learn about our senses, the body parts associated with each sense and their role in keeping us safe.</a:t>
            </a:r>
            <a:endParaRPr lang="en-GB" sz="1000" dirty="0">
              <a:solidFill>
                <a:srgbClr val="2A2A2B"/>
              </a:solidFill>
              <a:latin typeface="Karla Variable"/>
            </a:endParaRPr>
          </a:p>
          <a:p>
            <a:r>
              <a:rPr lang="en-US" sz="1000" dirty="0"/>
              <a:t>As </a:t>
            </a:r>
            <a:r>
              <a:rPr lang="en-US" sz="1000" b="1" dirty="0"/>
              <a:t>Design Technologists</a:t>
            </a:r>
            <a:r>
              <a:rPr lang="en-US" sz="1000" dirty="0"/>
              <a:t>, we will </a:t>
            </a:r>
            <a:r>
              <a:rPr lang="en-GB" sz="1000" dirty="0">
                <a:solidFill>
                  <a:srgbClr val="2A2A2B"/>
                </a:solidFill>
                <a:latin typeface="Karla Variable"/>
              </a:rPr>
              <a:t>learn </a:t>
            </a:r>
            <a:r>
              <a:rPr lang="en-GB" sz="1000" b="0" i="0" dirty="0">
                <a:solidFill>
                  <a:srgbClr val="2A2A2B"/>
                </a:solidFill>
                <a:effectLst/>
                <a:latin typeface="Karla Variable"/>
              </a:rPr>
              <a:t>about the purpose of shelters and their materials. We will name and describe shelters and design and make shelter prototypes. </a:t>
            </a:r>
            <a:endParaRPr lang="en-GB" sz="1000" dirty="0">
              <a:solidFill>
                <a:srgbClr val="2A2A2B"/>
              </a:solidFill>
              <a:highlight>
                <a:srgbClr val="FFFFFF"/>
              </a:highlight>
              <a:latin typeface="Karla Variable"/>
            </a:endParaRPr>
          </a:p>
          <a:p>
            <a:r>
              <a:rPr lang="en-US" sz="1000" dirty="0"/>
              <a:t>As </a:t>
            </a:r>
            <a:r>
              <a:rPr lang="en-US" sz="1000" b="1" dirty="0"/>
              <a:t>Geographers, </a:t>
            </a:r>
            <a:r>
              <a:rPr lang="en-US" sz="1000" dirty="0"/>
              <a:t>we will learn about </a:t>
            </a:r>
            <a:r>
              <a:rPr lang="en-GB" sz="1000" i="0" dirty="0">
                <a:solidFill>
                  <a:srgbClr val="2A2A2B"/>
                </a:solidFill>
                <a:effectLst/>
                <a:latin typeface="Karla Variable"/>
              </a:rPr>
              <a:t>physical </a:t>
            </a:r>
            <a:r>
              <a:rPr lang="en-GB" sz="1000" b="0" i="0" dirty="0">
                <a:solidFill>
                  <a:srgbClr val="2A2A2B"/>
                </a:solidFill>
                <a:effectLst/>
                <a:latin typeface="Karla Variable"/>
              </a:rPr>
              <a:t>and human features, maps, cardinal compass points, and positional and directional language. We will learn about the equator, hemispheres and continents and be introduced to the countries, capital cities and settlements of the United Kingdom. </a:t>
            </a:r>
            <a:endParaRPr lang="en-US" sz="1000" dirty="0"/>
          </a:p>
        </p:txBody>
      </p:sp>
      <p:sp>
        <p:nvSpPr>
          <p:cNvPr id="43" name="TextBox 42">
            <a:extLst>
              <a:ext uri="{FF2B5EF4-FFF2-40B4-BE49-F238E27FC236}">
                <a16:creationId xmlns:a16="http://schemas.microsoft.com/office/drawing/2014/main" id="{B9A5C11F-27CE-418B-A534-338F374AE5E0}"/>
              </a:ext>
            </a:extLst>
          </p:cNvPr>
          <p:cNvSpPr txBox="1"/>
          <p:nvPr/>
        </p:nvSpPr>
        <p:spPr>
          <a:xfrm>
            <a:off x="4467240" y="2938335"/>
            <a:ext cx="2458915" cy="1015663"/>
          </a:xfrm>
          <a:prstGeom prst="rect">
            <a:avLst/>
          </a:prstGeom>
          <a:noFill/>
        </p:spPr>
        <p:txBody>
          <a:bodyPr wrap="square" rtlCol="0">
            <a:spAutoFit/>
          </a:bodyPr>
          <a:lstStyle/>
          <a:p>
            <a:r>
              <a:rPr lang="en-GB" sz="1000" b="1" i="0" dirty="0">
                <a:solidFill>
                  <a:srgbClr val="000000"/>
                </a:solidFill>
                <a:effectLst/>
              </a:rPr>
              <a:t>Who do different Christians believe God is? </a:t>
            </a:r>
          </a:p>
          <a:p>
            <a:r>
              <a:rPr lang="en-GB" sz="1000" dirty="0">
                <a:solidFill>
                  <a:srgbClr val="000000"/>
                </a:solidFill>
              </a:rPr>
              <a:t>We will explore the </a:t>
            </a:r>
            <a:r>
              <a:rPr lang="en-GB" sz="1000" b="0" i="0" dirty="0">
                <a:solidFill>
                  <a:srgbClr val="000000"/>
                </a:solidFill>
                <a:effectLst/>
              </a:rPr>
              <a:t>different names and attributes of God</a:t>
            </a:r>
            <a:r>
              <a:rPr lang="en-GB" sz="1000" dirty="0">
                <a:solidFill>
                  <a:srgbClr val="000000"/>
                </a:solidFill>
              </a:rPr>
              <a:t>. We will be </a:t>
            </a:r>
            <a:r>
              <a:rPr lang="en-GB" sz="1000" b="0" i="0" dirty="0">
                <a:solidFill>
                  <a:srgbClr val="000000"/>
                </a:solidFill>
                <a:effectLst/>
              </a:rPr>
              <a:t>introduced to  Trinity</a:t>
            </a:r>
            <a:r>
              <a:rPr lang="en-GB" sz="1000" dirty="0">
                <a:solidFill>
                  <a:srgbClr val="000000"/>
                </a:solidFill>
              </a:rPr>
              <a:t> and revisit the word ‘</a:t>
            </a:r>
            <a:r>
              <a:rPr lang="en-GB" sz="1000" b="0" i="0" dirty="0">
                <a:solidFill>
                  <a:srgbClr val="000000"/>
                </a:solidFill>
                <a:effectLst/>
              </a:rPr>
              <a:t>creator.’</a:t>
            </a:r>
            <a:endParaRPr lang="en-US" sz="1000" dirty="0"/>
          </a:p>
          <a:p>
            <a:endParaRPr lang="en-US" sz="1000" dirty="0"/>
          </a:p>
        </p:txBody>
      </p:sp>
      <p:sp>
        <p:nvSpPr>
          <p:cNvPr id="44" name="TextBox 43">
            <a:extLst>
              <a:ext uri="{FF2B5EF4-FFF2-40B4-BE49-F238E27FC236}">
                <a16:creationId xmlns:a16="http://schemas.microsoft.com/office/drawing/2014/main" id="{5B5EC213-01E7-4176-9C18-F55FBE4E417F}"/>
              </a:ext>
            </a:extLst>
          </p:cNvPr>
          <p:cNvSpPr txBox="1"/>
          <p:nvPr/>
        </p:nvSpPr>
        <p:spPr>
          <a:xfrm>
            <a:off x="7076396" y="2801761"/>
            <a:ext cx="2458915" cy="1323439"/>
          </a:xfrm>
          <a:prstGeom prst="rect">
            <a:avLst/>
          </a:prstGeom>
          <a:noFill/>
        </p:spPr>
        <p:txBody>
          <a:bodyPr wrap="square" rtlCol="0">
            <a:spAutoFit/>
          </a:bodyPr>
          <a:lstStyle/>
          <a:p>
            <a:r>
              <a:rPr lang="en-US" sz="1000" b="1" dirty="0"/>
              <a:t>Physical health and well-being</a:t>
            </a:r>
          </a:p>
          <a:p>
            <a:r>
              <a:rPr lang="en-US" sz="1000" dirty="0"/>
              <a:t>We will think about how we can eat well, the importance of physical activity, sleep and rest, as well as basic health and hygiene routines.</a:t>
            </a:r>
          </a:p>
          <a:p>
            <a:r>
              <a:rPr lang="en-US" sz="1000" dirty="0"/>
              <a:t>We will consider people who help us to stay healthy and well.</a:t>
            </a:r>
          </a:p>
          <a:p>
            <a:endParaRPr lang="en-US" sz="1000" dirty="0"/>
          </a:p>
        </p:txBody>
      </p:sp>
      <p:sp>
        <p:nvSpPr>
          <p:cNvPr id="52" name="TextBox 51">
            <a:extLst>
              <a:ext uri="{FF2B5EF4-FFF2-40B4-BE49-F238E27FC236}">
                <a16:creationId xmlns:a16="http://schemas.microsoft.com/office/drawing/2014/main" id="{BEAEAF32-AAFF-4A5D-873B-C70FB674404C}"/>
              </a:ext>
            </a:extLst>
          </p:cNvPr>
          <p:cNvSpPr txBox="1"/>
          <p:nvPr/>
        </p:nvSpPr>
        <p:spPr>
          <a:xfrm>
            <a:off x="132206" y="5868348"/>
            <a:ext cx="2342738" cy="861774"/>
          </a:xfrm>
          <a:prstGeom prst="rect">
            <a:avLst/>
          </a:prstGeom>
          <a:noFill/>
        </p:spPr>
        <p:txBody>
          <a:bodyPr wrap="square" rtlCol="0">
            <a:spAutoFit/>
          </a:bodyPr>
          <a:lstStyle/>
          <a:p>
            <a:r>
              <a:rPr lang="en-GB" sz="1000" dirty="0">
                <a:solidFill>
                  <a:srgbClr val="000000"/>
                </a:solidFill>
                <a:latin typeface="Calibri" panose="020F0502020204030204" pitchFamily="34" charset="0"/>
                <a:cs typeface="Calibri" panose="020F0502020204030204" pitchFamily="34" charset="0"/>
              </a:rPr>
              <a:t>As part of our SMSC curriculum, children will participate in a variety of activities including; Fairtrade Fortnight, Black History Month and World Mental Health Day. </a:t>
            </a:r>
            <a:endParaRPr lang="en-GB" sz="1000" dirty="0">
              <a:solidFill>
                <a:srgbClr val="FF0000"/>
              </a:solidFill>
              <a:latin typeface="Calibri" panose="020F0502020204030204" pitchFamily="34" charset="0"/>
              <a:cs typeface="Calibri" panose="020F0502020204030204" pitchFamily="34" charset="0"/>
            </a:endParaRPr>
          </a:p>
        </p:txBody>
      </p:sp>
      <p:sp>
        <p:nvSpPr>
          <p:cNvPr id="55" name="TextBox 54">
            <a:extLst>
              <a:ext uri="{FF2B5EF4-FFF2-40B4-BE49-F238E27FC236}">
                <a16:creationId xmlns:a16="http://schemas.microsoft.com/office/drawing/2014/main" id="{0B3E0BA9-2D90-4E24-8C91-7B4A5FF4118E}"/>
              </a:ext>
            </a:extLst>
          </p:cNvPr>
          <p:cNvSpPr txBox="1"/>
          <p:nvPr/>
        </p:nvSpPr>
        <p:spPr>
          <a:xfrm>
            <a:off x="2250061" y="2385324"/>
            <a:ext cx="1963537" cy="2400657"/>
          </a:xfrm>
          <a:prstGeom prst="rect">
            <a:avLst/>
          </a:prstGeom>
          <a:noFill/>
        </p:spPr>
        <p:txBody>
          <a:bodyPr wrap="square" rtlCol="0">
            <a:spAutoFit/>
          </a:bodyPr>
          <a:lstStyle/>
          <a:p>
            <a:r>
              <a:rPr lang="en-US" sz="1000" b="1" dirty="0"/>
              <a:t>Children will be taught key aspects of the following:</a:t>
            </a:r>
          </a:p>
          <a:p>
            <a:pPr marL="171450" indent="-171450">
              <a:buFont typeface="Arial" panose="020B0604020202020204" pitchFamily="34" charset="0"/>
              <a:buChar char="•"/>
            </a:pPr>
            <a:r>
              <a:rPr lang="en-US" sz="1000" dirty="0"/>
              <a:t>Place Value</a:t>
            </a:r>
          </a:p>
          <a:p>
            <a:pPr marL="171450" indent="-171450">
              <a:buFont typeface="Arial" panose="020B0604020202020204" pitchFamily="34" charset="0"/>
              <a:buChar char="•"/>
            </a:pPr>
            <a:r>
              <a:rPr lang="en-US" sz="1000" dirty="0"/>
              <a:t>Addition</a:t>
            </a:r>
          </a:p>
          <a:p>
            <a:pPr marL="171450" indent="-171450">
              <a:buFont typeface="Arial" panose="020B0604020202020204" pitchFamily="34" charset="0"/>
              <a:buChar char="•"/>
            </a:pPr>
            <a:r>
              <a:rPr lang="en-US" sz="1000" dirty="0"/>
              <a:t>Subtraction</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your child completes </a:t>
            </a:r>
            <a:r>
              <a:rPr lang="en-US" sz="1000" dirty="0" err="1"/>
              <a:t>Numbots</a:t>
            </a:r>
            <a:r>
              <a:rPr lang="en-US" sz="1000" dirty="0"/>
              <a:t> and/or Times Tables Rock Stars every week</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Support your child to learn their number bonds to 10</a:t>
            </a:r>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419923" y="4444414"/>
            <a:ext cx="2458915" cy="707886"/>
          </a:xfrm>
          <a:prstGeom prst="rect">
            <a:avLst/>
          </a:prstGeom>
          <a:noFill/>
        </p:spPr>
        <p:txBody>
          <a:bodyPr wrap="square" rtlCol="0">
            <a:spAutoFit/>
          </a:bodyPr>
          <a:lstStyle/>
          <a:p>
            <a:r>
              <a:rPr lang="en-US" sz="1000" dirty="0"/>
              <a:t>In</a:t>
            </a:r>
            <a:r>
              <a:rPr lang="en-US" sz="1000" b="1" dirty="0"/>
              <a:t> Computing </a:t>
            </a:r>
            <a:r>
              <a:rPr lang="en-US" sz="1000" dirty="0"/>
              <a:t>we will be exploring the word ‘data’ and how data can be collected to create tally charts, pictograms and block graphs on a range of software. </a:t>
            </a:r>
          </a:p>
        </p:txBody>
      </p:sp>
      <p:sp>
        <p:nvSpPr>
          <p:cNvPr id="61" name="TextBox 60">
            <a:extLst>
              <a:ext uri="{FF2B5EF4-FFF2-40B4-BE49-F238E27FC236}">
                <a16:creationId xmlns:a16="http://schemas.microsoft.com/office/drawing/2014/main" id="{CBD3B849-548D-4343-BA5C-09BD53FCC753}"/>
              </a:ext>
            </a:extLst>
          </p:cNvPr>
          <p:cNvSpPr txBox="1"/>
          <p:nvPr/>
        </p:nvSpPr>
        <p:spPr>
          <a:xfrm>
            <a:off x="4960011" y="5480960"/>
            <a:ext cx="2246497" cy="1477328"/>
          </a:xfrm>
          <a:prstGeom prst="rect">
            <a:avLst/>
          </a:prstGeom>
          <a:noFill/>
        </p:spPr>
        <p:txBody>
          <a:bodyPr wrap="square" lIns="91440" tIns="45720" rIns="91440" bIns="45720" rtlCol="0" anchor="t">
            <a:spAutoFit/>
          </a:bodyPr>
          <a:lstStyle/>
          <a:p>
            <a:endParaRPr lang="en-US" sz="1000" b="1" dirty="0"/>
          </a:p>
          <a:p>
            <a:r>
              <a:rPr lang="en-US" sz="1000" b="1" dirty="0"/>
              <a:t>Multi-skills</a:t>
            </a:r>
          </a:p>
          <a:p>
            <a:r>
              <a:rPr lang="en-US" sz="1000" dirty="0"/>
              <a:t>We will be developing our agility and coordination through a variety of games.</a:t>
            </a:r>
          </a:p>
          <a:p>
            <a:r>
              <a:rPr lang="en-US" sz="1000" b="1" dirty="0"/>
              <a:t>Athletics</a:t>
            </a:r>
          </a:p>
          <a:p>
            <a:r>
              <a:rPr lang="en-US" sz="1000" dirty="0"/>
              <a:t>We will </a:t>
            </a:r>
            <a:r>
              <a:rPr lang="en-US" sz="1000" dirty="0" err="1"/>
              <a:t>practise</a:t>
            </a:r>
            <a:r>
              <a:rPr lang="en-US" sz="1000" dirty="0"/>
              <a:t> throwing, jumping and developing our speed for running.  </a:t>
            </a:r>
          </a:p>
          <a:p>
            <a:r>
              <a:rPr lang="en-US" sz="1000" dirty="0"/>
              <a:t>.</a:t>
            </a:r>
            <a:endParaRPr lang="en-US" sz="1000" dirty="0">
              <a:cs typeface="Calibri"/>
            </a:endParaRPr>
          </a:p>
        </p:txBody>
      </p:sp>
      <p:sp>
        <p:nvSpPr>
          <p:cNvPr id="64" name="TextBox 63">
            <a:extLst>
              <a:ext uri="{FF2B5EF4-FFF2-40B4-BE49-F238E27FC236}">
                <a16:creationId xmlns:a16="http://schemas.microsoft.com/office/drawing/2014/main" id="{4D4D4009-CDC6-4ED0-AC70-9D341E66A067}"/>
              </a:ext>
            </a:extLst>
          </p:cNvPr>
          <p:cNvSpPr txBox="1"/>
          <p:nvPr/>
        </p:nvSpPr>
        <p:spPr>
          <a:xfrm>
            <a:off x="7384170" y="5788737"/>
            <a:ext cx="2251062" cy="861774"/>
          </a:xfrm>
          <a:prstGeom prst="rect">
            <a:avLst/>
          </a:prstGeom>
          <a:noFill/>
        </p:spPr>
        <p:txBody>
          <a:bodyPr wrap="square" lIns="91440" tIns="45720" rIns="91440" bIns="45720" rtlCol="0" anchor="t">
            <a:spAutoFit/>
          </a:bodyPr>
          <a:lstStyle/>
          <a:p>
            <a:r>
              <a:rPr lang="en-US" sz="1000" b="1" dirty="0"/>
              <a:t>Greetings and Songs</a:t>
            </a:r>
          </a:p>
          <a:p>
            <a:r>
              <a:rPr lang="en-US" sz="1000" dirty="0"/>
              <a:t>We will begin the year by thinking about how we greet people in different ways. This will lead onto how we can greet people in French. </a:t>
            </a:r>
            <a:endParaRPr lang="en-US" sz="1000" dirty="0">
              <a:cs typeface="Calibri"/>
            </a:endParaRPr>
          </a:p>
        </p:txBody>
      </p:sp>
      <p:sp>
        <p:nvSpPr>
          <p:cNvPr id="71" name="TextBox 70">
            <a:extLst>
              <a:ext uri="{FF2B5EF4-FFF2-40B4-BE49-F238E27FC236}">
                <a16:creationId xmlns:a16="http://schemas.microsoft.com/office/drawing/2014/main" id="{5492B5FF-90D4-45DE-9E1D-F1CD484B243D}"/>
              </a:ext>
            </a:extLst>
          </p:cNvPr>
          <p:cNvSpPr txBox="1"/>
          <p:nvPr/>
        </p:nvSpPr>
        <p:spPr>
          <a:xfrm>
            <a:off x="53114" y="1749801"/>
            <a:ext cx="2086465" cy="4093428"/>
          </a:xfrm>
          <a:prstGeom prst="rect">
            <a:avLst/>
          </a:prstGeom>
          <a:noFill/>
        </p:spPr>
        <p:txBody>
          <a:bodyPr wrap="square" rtlCol="0">
            <a:spAutoFit/>
          </a:bodyPr>
          <a:lstStyle/>
          <a:p>
            <a:pPr marL="171450" indent="-171450">
              <a:buFont typeface="Arial" panose="020B0604020202020204" pitchFamily="34" charset="0"/>
              <a:buChar char="•"/>
            </a:pPr>
            <a:r>
              <a:rPr lang="en-US" sz="1000" b="1" dirty="0"/>
              <a:t>Recounts, labels and captions</a:t>
            </a:r>
            <a:r>
              <a:rPr lang="en-US" sz="1000" dirty="0"/>
              <a:t>: we will think about how important these things are for sharing information</a:t>
            </a:r>
          </a:p>
          <a:p>
            <a:pPr marL="171450" indent="-171450">
              <a:buFont typeface="Arial" panose="020B0604020202020204" pitchFamily="34" charset="0"/>
              <a:buChar char="•"/>
            </a:pPr>
            <a:r>
              <a:rPr lang="en-US" sz="1000" b="1" dirty="0"/>
              <a:t>Autobiographies: </a:t>
            </a:r>
            <a:r>
              <a:rPr lang="en-US" sz="1000" dirty="0"/>
              <a:t>we will think about significant events in our life in chronological order, as well as the use of past tense.</a:t>
            </a:r>
          </a:p>
          <a:p>
            <a:pPr marL="171450" indent="-171450">
              <a:buFont typeface="Arial" panose="020B0604020202020204" pitchFamily="34" charset="0"/>
              <a:buChar char="•"/>
            </a:pPr>
            <a:r>
              <a:rPr lang="en-US" sz="1000" b="1" dirty="0"/>
              <a:t>Poetry</a:t>
            </a:r>
            <a:r>
              <a:rPr lang="en-US" sz="1000" dirty="0"/>
              <a:t>: we will explore vocabulary to describe different historical artefacts and then use this to create riddle.</a:t>
            </a:r>
            <a:endParaRPr lang="en-US" sz="1000" dirty="0">
              <a:cs typeface="Calibri" panose="020F0502020204030204"/>
            </a:endParaRPr>
          </a:p>
          <a:p>
            <a:pPr marL="171450" indent="-171450">
              <a:buFont typeface="Arial" panose="020B0604020202020204" pitchFamily="34" charset="0"/>
              <a:buChar char="•"/>
            </a:pPr>
            <a:r>
              <a:rPr lang="en-US" sz="1000" b="1" dirty="0"/>
              <a:t>Non-Chronological Reports</a:t>
            </a:r>
            <a:r>
              <a:rPr lang="en-US" sz="1000" dirty="0"/>
              <a:t>: </a:t>
            </a:r>
            <a:r>
              <a:rPr lang="en-US" sz="1000"/>
              <a:t>we will </a:t>
            </a:r>
            <a:r>
              <a:rPr lang="en-US" sz="1000" dirty="0"/>
              <a:t>find out what it was like to be a child in the 1950s.</a:t>
            </a:r>
            <a:endParaRPr lang="en-US" sz="1000" dirty="0">
              <a:highlight>
                <a:srgbClr val="FFFF00"/>
              </a:highlight>
            </a:endParaRPr>
          </a:p>
          <a:p>
            <a:endParaRPr lang="en-US" sz="1000" dirty="0">
              <a:highlight>
                <a:srgbClr val="FFFF00"/>
              </a:highlight>
            </a:endParaRPr>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Read regularly at home together</a:t>
            </a:r>
          </a:p>
          <a:p>
            <a:pPr marL="171450" indent="-171450">
              <a:buFont typeface="Arial" panose="020B0604020202020204" pitchFamily="34" charset="0"/>
              <a:buChar char="•"/>
            </a:pPr>
            <a:r>
              <a:rPr lang="en-US" sz="1000" dirty="0"/>
              <a:t>Support your child to learn their spellings</a:t>
            </a:r>
          </a:p>
          <a:p>
            <a:pPr marL="171450" indent="-171450">
              <a:buFont typeface="Arial" panose="020B0604020202020204" pitchFamily="34" charset="0"/>
              <a:buChar char="•"/>
            </a:pPr>
            <a:r>
              <a:rPr lang="en-US" sz="1000" dirty="0"/>
              <a:t>Encourage writing experiences where possible</a:t>
            </a:r>
          </a:p>
          <a:p>
            <a:endParaRPr lang="en-US" sz="1000" dirty="0"/>
          </a:p>
          <a:p>
            <a:endParaRPr lang="en-US" sz="1000" dirty="0"/>
          </a:p>
          <a:p>
            <a:endParaRPr lang="en-US" sz="1000" dirty="0"/>
          </a:p>
        </p:txBody>
      </p:sp>
      <p:sp>
        <p:nvSpPr>
          <p:cNvPr id="72" name="TextBox 71">
            <a:extLst>
              <a:ext uri="{FF2B5EF4-FFF2-40B4-BE49-F238E27FC236}">
                <a16:creationId xmlns:a16="http://schemas.microsoft.com/office/drawing/2014/main" id="{4A93261E-2FB7-40C5-9705-60C67096CB12}"/>
              </a:ext>
            </a:extLst>
          </p:cNvPr>
          <p:cNvSpPr txBox="1"/>
          <p:nvPr/>
        </p:nvSpPr>
        <p:spPr>
          <a:xfrm>
            <a:off x="7137985" y="4317068"/>
            <a:ext cx="2458915" cy="1054135"/>
          </a:xfrm>
          <a:prstGeom prst="rect">
            <a:avLst/>
          </a:prstGeom>
          <a:noFill/>
        </p:spPr>
        <p:txBody>
          <a:bodyPr wrap="square" rtlCol="0">
            <a:spAutoFit/>
          </a:bodyPr>
          <a:lstStyle/>
          <a:p>
            <a:r>
              <a:rPr lang="en-US" sz="1000" b="1" dirty="0"/>
              <a:t>Keeping the Pulse</a:t>
            </a:r>
          </a:p>
          <a:p>
            <a:r>
              <a:rPr lang="en-US" sz="1050" dirty="0"/>
              <a:t>We will explore the musical terms; pulse and rhythm through a variety of activities including; clapping our names, clapping in time with music, playing in time with music and copy and repeat rhythms. </a:t>
            </a:r>
          </a:p>
        </p:txBody>
      </p:sp>
      <p:sp>
        <p:nvSpPr>
          <p:cNvPr id="73" name="TextBox 72">
            <a:extLst>
              <a:ext uri="{FF2B5EF4-FFF2-40B4-BE49-F238E27FC236}">
                <a16:creationId xmlns:a16="http://schemas.microsoft.com/office/drawing/2014/main" id="{0051CF6A-67DC-44F1-8CA4-30B96CB7FBD7}"/>
              </a:ext>
            </a:extLst>
          </p:cNvPr>
          <p:cNvSpPr txBox="1"/>
          <p:nvPr/>
        </p:nvSpPr>
        <p:spPr>
          <a:xfrm>
            <a:off x="2507372" y="5656479"/>
            <a:ext cx="2342738" cy="1169551"/>
          </a:xfrm>
          <a:prstGeom prst="rect">
            <a:avLst/>
          </a:prstGeom>
          <a:noFill/>
        </p:spPr>
        <p:txBody>
          <a:bodyPr wrap="square" rtlCol="0">
            <a:spAutoFit/>
          </a:bodyPr>
          <a:lstStyle/>
          <a:p>
            <a:endParaRPr lang="en-US" sz="1000" b="1" dirty="0"/>
          </a:p>
          <a:p>
            <a:r>
              <a:rPr lang="en-US" sz="1000" dirty="0"/>
              <a:t>We will use our Childhood theme for the basis of our art this term. We will create paperchain families and create spinning tops. We will explore the artists Romero Britto and Gustav Klimt and create artwork inspired by them. </a:t>
            </a:r>
          </a:p>
        </p:txBody>
      </p:sp>
      <p:pic>
        <p:nvPicPr>
          <p:cNvPr id="2" name="Picture 1">
            <a:extLst>
              <a:ext uri="{FF2B5EF4-FFF2-40B4-BE49-F238E27FC236}">
                <a16:creationId xmlns:a16="http://schemas.microsoft.com/office/drawing/2014/main" id="{4C3D805A-F6C8-A8B6-AA05-BBA2595F6B0F}"/>
              </a:ext>
            </a:extLst>
          </p:cNvPr>
          <p:cNvPicPr>
            <a:picLocks noChangeAspect="1"/>
          </p:cNvPicPr>
          <p:nvPr/>
        </p:nvPicPr>
        <p:blipFill>
          <a:blip r:embed="rId7"/>
          <a:stretch>
            <a:fillRect/>
          </a:stretch>
        </p:blipFill>
        <p:spPr>
          <a:xfrm>
            <a:off x="2456147" y="129651"/>
            <a:ext cx="1559174" cy="1559174"/>
          </a:xfrm>
          <a:prstGeom prst="rect">
            <a:avLst/>
          </a:prstGeom>
        </p:spPr>
      </p:pic>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20" ma:contentTypeDescription="Create a new document." ma:contentTypeScope="" ma:versionID="2088e89a4c203a38a504b43b6077c5d1">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a26314f3cac778e85415cd714f9bbe71"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Props1.xml><?xml version="1.0" encoding="utf-8"?>
<ds:datastoreItem xmlns:ds="http://schemas.openxmlformats.org/officeDocument/2006/customXml" ds:itemID="{5E92E3D2-3A3C-44B6-BC07-1EEF0391B999}"/>
</file>

<file path=customXml/itemProps2.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3.xml><?xml version="1.0" encoding="utf-8"?>
<ds:datastoreItem xmlns:ds="http://schemas.openxmlformats.org/officeDocument/2006/customXml" ds:itemID="{2BFAC91D-BA4B-4311-B5FB-C3D24A6D3EB6}">
  <ds:schemaRefs>
    <ds:schemaRef ds:uri="http://purl.org/dc/dcmitype/"/>
    <ds:schemaRef ds:uri="http://schemas.microsoft.com/office/infopath/2007/PartnerControls"/>
    <ds:schemaRef ds:uri="http://schemas.microsoft.com/office/2006/metadata/properties"/>
    <ds:schemaRef ds:uri="http://schemas.microsoft.com/office/2006/documentManagement/types"/>
    <ds:schemaRef ds:uri="http://purl.org/dc/terms/"/>
    <ds:schemaRef ds:uri="http://schemas.openxmlformats.org/package/2006/metadata/core-properties"/>
    <ds:schemaRef ds:uri="0781c4ca-b66a-4230-97a3-a8e30a45abe1"/>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2413</TotalTime>
  <Words>661</Words>
  <Application>Microsoft Office PowerPoint</Application>
  <PresentationFormat>A4 Paper (210x297 mm)</PresentationFormat>
  <Paragraphs>57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Karla Variable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Mrs Davies</cp:lastModifiedBy>
  <cp:revision>58</cp:revision>
  <cp:lastPrinted>2021-05-28T11:17:02Z</cp:lastPrinted>
  <dcterms:created xsi:type="dcterms:W3CDTF">2021-05-28T10:08:42Z</dcterms:created>
  <dcterms:modified xsi:type="dcterms:W3CDTF">2024-07-15T10:08:36Z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0x010100DC78B539FD5507428B95076A2415CD50</vt:lpwstr>
  </property>
</Properties>
</file>