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D34F1F-779B-45E4-A4BF-FCE36EDC8481}" v="5" dt="2024-12-10T07:24:13.8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1" d="100"/>
          <a:sy n="111" d="100"/>
        </p:scale>
        <p:origin x="13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18/12/2024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18/12/2024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18/12/2024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18/12/2024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18/12/2024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18/12/2024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18/12/2024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18/12/2024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18/12/2024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18/12/2024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18/12/2024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18/12/2024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2"/>
            <a:ext cx="1972687" cy="395308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41815"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52135" y="5540974"/>
            <a:ext cx="2361957" cy="121360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18164" y="1731341"/>
            <a:ext cx="1971465" cy="3696088"/>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493725" y="5574821"/>
            <a:ext cx="232618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948037" y="5574822"/>
            <a:ext cx="2326188"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346607" y="5574821"/>
            <a:ext cx="2326188"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92281" y="1794844"/>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5985" y="179295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7294" y="2691988"/>
            <a:ext cx="2640178" cy="1324788"/>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840268" y="5663861"/>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893228" y="5663861"/>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745649" y="5611176"/>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55405" y="133523"/>
            <a:ext cx="1947529" cy="1015663"/>
          </a:xfrm>
          <a:prstGeom prst="rect">
            <a:avLst/>
          </a:prstGeom>
          <a:noFill/>
        </p:spPr>
        <p:txBody>
          <a:bodyPr wrap="square" rtlCol="0">
            <a:spAutoFit/>
          </a:bodyPr>
          <a:lstStyle/>
          <a:p>
            <a:pPr algn="ctr"/>
            <a:r>
              <a:rPr lang="en-US" sz="1500" b="1" dirty="0">
                <a:solidFill>
                  <a:schemeClr val="bg1"/>
                </a:solidFill>
              </a:rPr>
              <a:t>Capital Chaos</a:t>
            </a:r>
          </a:p>
          <a:p>
            <a:pPr algn="ctr"/>
            <a:r>
              <a:rPr lang="en-US" sz="1500" b="1" dirty="0">
                <a:solidFill>
                  <a:schemeClr val="bg1"/>
                </a:solidFill>
              </a:rPr>
              <a:t>Unicorn Class</a:t>
            </a:r>
          </a:p>
          <a:p>
            <a:pPr algn="ctr"/>
            <a:r>
              <a:rPr lang="en-US" sz="1500" b="1">
                <a:solidFill>
                  <a:schemeClr val="bg1"/>
                </a:solidFill>
              </a:rPr>
              <a:t>Spring Term 1</a:t>
            </a:r>
          </a:p>
          <a:p>
            <a:pPr algn="ctr"/>
            <a:r>
              <a:rPr lang="en-US" sz="1500" b="1">
                <a:solidFill>
                  <a:schemeClr val="bg1"/>
                </a:solidFill>
              </a:rPr>
              <a:t>January </a:t>
            </a:r>
            <a:r>
              <a:rPr lang="en-US" sz="1500" b="1" dirty="0">
                <a:solidFill>
                  <a:schemeClr val="bg1"/>
                </a:solidFill>
              </a:rPr>
              <a:t>2025</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4303862" y="5628785"/>
            <a:ext cx="516051" cy="249831"/>
            <a:chOff x="4187242" y="5129445"/>
            <a:chExt cx="516051" cy="249831"/>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200828" y="5131605"/>
              <a:ext cx="502465"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187242" y="5129445"/>
              <a:ext cx="511431" cy="242374"/>
            </a:xfrm>
            <a:prstGeom prst="rect">
              <a:avLst/>
            </a:prstGeom>
            <a:noFill/>
          </p:spPr>
          <p:txBody>
            <a:bodyPr wrap="square" rtlCol="0">
              <a:spAutoFit/>
            </a:bodyPr>
            <a:lstStyle/>
            <a:p>
              <a:pPr algn="r"/>
              <a:r>
                <a:rPr lang="en-US" sz="975" b="1" dirty="0">
                  <a:solidFill>
                    <a:schemeClr val="bg1"/>
                  </a:solidFill>
                </a:rPr>
                <a:t>ART</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412261" y="696477"/>
            <a:ext cx="5266004" cy="1477328"/>
          </a:xfrm>
          <a:prstGeom prst="rect">
            <a:avLst/>
          </a:prstGeom>
          <a:noFill/>
        </p:spPr>
        <p:txBody>
          <a:bodyPr wrap="square" rtlCol="0">
            <a:spAutoFit/>
          </a:bodyPr>
          <a:lstStyle/>
          <a:p>
            <a:r>
              <a:rPr lang="en-US" sz="1000" dirty="0"/>
              <a:t>As </a:t>
            </a:r>
            <a:r>
              <a:rPr lang="en-US" sz="1000" b="1" dirty="0"/>
              <a:t>Geographers, </a:t>
            </a:r>
            <a:r>
              <a:rPr lang="en-US" sz="1000" dirty="0"/>
              <a:t>we will learn about </a:t>
            </a:r>
            <a:r>
              <a:rPr lang="en-GB" sz="1000" dirty="0"/>
              <a:t>the physical and human characteristics of the United Kingdom, including a detailed exploration of the characteristics and features of the capital city, London.</a:t>
            </a:r>
            <a:endParaRPr lang="en-US" sz="1000" b="1" dirty="0"/>
          </a:p>
          <a:p>
            <a:r>
              <a:rPr lang="en-US" sz="1000" dirty="0"/>
              <a:t>As</a:t>
            </a:r>
            <a:r>
              <a:rPr lang="en-US" sz="1000" b="1" dirty="0"/>
              <a:t> Historians</a:t>
            </a:r>
            <a:r>
              <a:rPr lang="en-US" sz="1000" dirty="0"/>
              <a:t>, we will learn about The Great Fire of London and the chronology of events that led up to it. </a:t>
            </a:r>
          </a:p>
          <a:p>
            <a:r>
              <a:rPr lang="en-US" sz="1000" dirty="0"/>
              <a:t>As </a:t>
            </a:r>
            <a:r>
              <a:rPr lang="en-US" sz="1000" b="1" dirty="0"/>
              <a:t>Design Technologists</a:t>
            </a:r>
            <a:r>
              <a:rPr lang="en-US" sz="1000" dirty="0"/>
              <a:t>, we will have a go at making models of London landmarks, including the London Eye. </a:t>
            </a:r>
          </a:p>
          <a:p>
            <a:r>
              <a:rPr lang="en-US" sz="1000" dirty="0"/>
              <a:t>As  </a:t>
            </a:r>
            <a:r>
              <a:rPr lang="en-US" sz="1000" b="1" dirty="0"/>
              <a:t>Scientists</a:t>
            </a:r>
            <a:r>
              <a:rPr lang="en-US" sz="1000" dirty="0"/>
              <a:t>, we will think about </a:t>
            </a:r>
            <a:r>
              <a:rPr lang="en-GB" sz="1000" b="0" i="0" dirty="0">
                <a:effectLst/>
              </a:rPr>
              <a:t>the seasons, seasonal changes and typical seasonal weather and events. We will learn about measuring the weather and the role of a meteorologist. </a:t>
            </a:r>
            <a:endParaRPr lang="en-US" sz="1000" dirty="0"/>
          </a:p>
        </p:txBody>
      </p:sp>
      <p:sp>
        <p:nvSpPr>
          <p:cNvPr id="43" name="TextBox 42">
            <a:extLst>
              <a:ext uri="{FF2B5EF4-FFF2-40B4-BE49-F238E27FC236}">
                <a16:creationId xmlns:a16="http://schemas.microsoft.com/office/drawing/2014/main" id="{B9A5C11F-27CE-418B-A534-338F374AE5E0}"/>
              </a:ext>
            </a:extLst>
          </p:cNvPr>
          <p:cNvSpPr txBox="1"/>
          <p:nvPr/>
        </p:nvSpPr>
        <p:spPr>
          <a:xfrm>
            <a:off x="4460573" y="3002870"/>
            <a:ext cx="2458915" cy="707886"/>
          </a:xfrm>
          <a:prstGeom prst="rect">
            <a:avLst/>
          </a:prstGeom>
          <a:noFill/>
        </p:spPr>
        <p:txBody>
          <a:bodyPr wrap="square" rtlCol="0">
            <a:spAutoFit/>
          </a:bodyPr>
          <a:lstStyle/>
          <a:p>
            <a:r>
              <a:rPr lang="en-GB" sz="1000" b="1" i="0" dirty="0">
                <a:solidFill>
                  <a:srgbClr val="000000"/>
                </a:solidFill>
                <a:effectLst/>
              </a:rPr>
              <a:t>How do Christians know what is right? </a:t>
            </a:r>
          </a:p>
          <a:p>
            <a:r>
              <a:rPr lang="en-GB" sz="1000" i="0" dirty="0">
                <a:solidFill>
                  <a:srgbClr val="000000"/>
                </a:solidFill>
                <a:effectLst/>
              </a:rPr>
              <a:t>We will </a:t>
            </a:r>
            <a:r>
              <a:rPr lang="en-GB" sz="1000" dirty="0">
                <a:solidFill>
                  <a:srgbClr val="000000"/>
                </a:solidFill>
              </a:rPr>
              <a:t>e</a:t>
            </a:r>
            <a:r>
              <a:rPr lang="en-GB" sz="1000" i="0" dirty="0">
                <a:solidFill>
                  <a:srgbClr val="000000"/>
                </a:solidFill>
                <a:effectLst/>
              </a:rPr>
              <a:t>xplore </a:t>
            </a:r>
            <a:r>
              <a:rPr lang="en-GB" sz="1000" b="0" i="0" dirty="0">
                <a:solidFill>
                  <a:srgbClr val="000000"/>
                </a:solidFill>
                <a:effectLst/>
              </a:rPr>
              <a:t>where Christians seek guidance, how they make decisions </a:t>
            </a:r>
            <a:r>
              <a:rPr lang="en-GB" sz="1000" b="0" i="0">
                <a:solidFill>
                  <a:srgbClr val="000000"/>
                </a:solidFill>
                <a:effectLst/>
              </a:rPr>
              <a:t>and evaluate </a:t>
            </a:r>
            <a:r>
              <a:rPr lang="en-GB" sz="1000" b="0" i="0" dirty="0">
                <a:solidFill>
                  <a:srgbClr val="000000"/>
                </a:solidFill>
                <a:effectLst/>
              </a:rPr>
              <a:t>their decisions. </a:t>
            </a:r>
            <a:endParaRPr lang="en-US" sz="1000" dirty="0"/>
          </a:p>
        </p:txBody>
      </p:sp>
      <p:sp>
        <p:nvSpPr>
          <p:cNvPr id="44" name="TextBox 43">
            <a:extLst>
              <a:ext uri="{FF2B5EF4-FFF2-40B4-BE49-F238E27FC236}">
                <a16:creationId xmlns:a16="http://schemas.microsoft.com/office/drawing/2014/main" id="{5B5EC213-01E7-4176-9C18-F55FBE4E417F}"/>
              </a:ext>
            </a:extLst>
          </p:cNvPr>
          <p:cNvSpPr txBox="1"/>
          <p:nvPr/>
        </p:nvSpPr>
        <p:spPr>
          <a:xfrm>
            <a:off x="7107925" y="2713289"/>
            <a:ext cx="2458915" cy="1323439"/>
          </a:xfrm>
          <a:prstGeom prst="rect">
            <a:avLst/>
          </a:prstGeom>
          <a:noFill/>
        </p:spPr>
        <p:txBody>
          <a:bodyPr wrap="square" rtlCol="0">
            <a:spAutoFit/>
          </a:bodyPr>
          <a:lstStyle/>
          <a:p>
            <a:r>
              <a:rPr lang="en-US" sz="1000" b="1" dirty="0"/>
              <a:t>Mental Health and Emotional </a:t>
            </a:r>
          </a:p>
          <a:p>
            <a:r>
              <a:rPr lang="en-US" sz="1000" b="1" dirty="0"/>
              <a:t>Wellbeing: Friendships</a:t>
            </a:r>
          </a:p>
          <a:p>
            <a:r>
              <a:rPr lang="en-US" sz="1000" dirty="0"/>
              <a:t>We will think about the importance of special people in our lives. We will learn about who can help us with friendships and about making friends. We will think about how we can solve problems that might arise with friendships.</a:t>
            </a:r>
          </a:p>
        </p:txBody>
      </p:sp>
      <p:sp>
        <p:nvSpPr>
          <p:cNvPr id="52" name="TextBox 51">
            <a:extLst>
              <a:ext uri="{FF2B5EF4-FFF2-40B4-BE49-F238E27FC236}">
                <a16:creationId xmlns:a16="http://schemas.microsoft.com/office/drawing/2014/main" id="{BEAEAF32-AAFF-4A5D-873B-C70FB674404C}"/>
              </a:ext>
            </a:extLst>
          </p:cNvPr>
          <p:cNvSpPr txBox="1"/>
          <p:nvPr/>
        </p:nvSpPr>
        <p:spPr>
          <a:xfrm>
            <a:off x="35609" y="5930298"/>
            <a:ext cx="2342738" cy="707886"/>
          </a:xfrm>
          <a:prstGeom prst="rect">
            <a:avLst/>
          </a:prstGeom>
          <a:noFill/>
        </p:spPr>
        <p:txBody>
          <a:bodyPr wrap="square" rtlCol="0">
            <a:spAutoFit/>
          </a:bodyPr>
          <a:lstStyle/>
          <a:p>
            <a:r>
              <a:rPr lang="en-GB" sz="1000" dirty="0">
                <a:solidFill>
                  <a:srgbClr val="000000"/>
                </a:solidFill>
                <a:latin typeface="Calibri" panose="020F0502020204030204" pitchFamily="34" charset="0"/>
                <a:cs typeface="Calibri" panose="020F0502020204030204" pitchFamily="34" charset="0"/>
              </a:rPr>
              <a:t>As part of our SMSC curriculum, children will participate in a variety of activities including RE Day, Safer Internet Day and National Story Telling Week. </a:t>
            </a:r>
            <a:endParaRPr lang="en-GB" sz="1000" b="1" dirty="0">
              <a:solidFill>
                <a:srgbClr val="FF0000"/>
              </a:solidFill>
              <a:latin typeface="Calibri" panose="020F0502020204030204" pitchFamily="34" charset="0"/>
              <a:cs typeface="Calibri" panose="020F0502020204030204" pitchFamily="34" charset="0"/>
            </a:endParaRPr>
          </a:p>
        </p:txBody>
      </p:sp>
      <p:sp>
        <p:nvSpPr>
          <p:cNvPr id="55" name="TextBox 54">
            <a:extLst>
              <a:ext uri="{FF2B5EF4-FFF2-40B4-BE49-F238E27FC236}">
                <a16:creationId xmlns:a16="http://schemas.microsoft.com/office/drawing/2014/main" id="{0B3E0BA9-2D90-4E24-8C91-7B4A5FF4118E}"/>
              </a:ext>
            </a:extLst>
          </p:cNvPr>
          <p:cNvSpPr txBox="1"/>
          <p:nvPr/>
        </p:nvSpPr>
        <p:spPr>
          <a:xfrm>
            <a:off x="2251544" y="2113185"/>
            <a:ext cx="1963537" cy="3477875"/>
          </a:xfrm>
          <a:prstGeom prst="rect">
            <a:avLst/>
          </a:prstGeom>
          <a:noFill/>
        </p:spPr>
        <p:txBody>
          <a:bodyPr wrap="square" rtlCol="0">
            <a:spAutoFit/>
          </a:bodyPr>
          <a:lstStyle/>
          <a:p>
            <a:r>
              <a:rPr lang="en-US" sz="1000" b="1" dirty="0"/>
              <a:t>Children will be taught key aspects of the following:</a:t>
            </a:r>
          </a:p>
          <a:p>
            <a:r>
              <a:rPr lang="en-US" sz="1000" dirty="0"/>
              <a:t>Year 1:</a:t>
            </a:r>
          </a:p>
          <a:p>
            <a:r>
              <a:rPr lang="en-US" sz="1000" dirty="0"/>
              <a:t>Shape</a:t>
            </a:r>
          </a:p>
          <a:p>
            <a:r>
              <a:rPr lang="en-US" sz="1000" dirty="0"/>
              <a:t>Place Value within 10 </a:t>
            </a:r>
          </a:p>
          <a:p>
            <a:r>
              <a:rPr lang="en-US" sz="1000" dirty="0"/>
              <a:t>Addition &amp; Subtraction within 20</a:t>
            </a:r>
          </a:p>
          <a:p>
            <a:endParaRPr lang="en-US" sz="1000" dirty="0"/>
          </a:p>
          <a:p>
            <a:r>
              <a:rPr lang="en-US" sz="1000" dirty="0"/>
              <a:t>Year 2: </a:t>
            </a:r>
          </a:p>
          <a:p>
            <a:r>
              <a:rPr lang="en-US" sz="1000" dirty="0"/>
              <a:t>Subtraction</a:t>
            </a:r>
          </a:p>
          <a:p>
            <a:r>
              <a:rPr lang="en-US" sz="1000" dirty="0"/>
              <a:t>Shape</a:t>
            </a:r>
          </a:p>
          <a:p>
            <a:r>
              <a:rPr lang="en-US" sz="1000" dirty="0"/>
              <a:t>Money </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your child completes their CGP books every week</a:t>
            </a:r>
          </a:p>
          <a:p>
            <a:pPr marL="171450" indent="-171450">
              <a:buFont typeface="Arial" panose="020B0604020202020204" pitchFamily="34" charset="0"/>
              <a:buChar char="•"/>
            </a:pPr>
            <a:r>
              <a:rPr lang="en-US" sz="1000" dirty="0"/>
              <a:t>Support your child to learn their number bonds to 10/100</a:t>
            </a:r>
          </a:p>
          <a:p>
            <a:pPr marL="171450" indent="-171450">
              <a:buFont typeface="Arial" panose="020B0604020202020204" pitchFamily="34" charset="0"/>
              <a:buChar char="•"/>
            </a:pPr>
            <a:r>
              <a:rPr lang="en-US" sz="1000" dirty="0"/>
              <a:t>Practice counting in 2s, 5s and 10s</a:t>
            </a:r>
          </a:p>
          <a:p>
            <a:pPr marL="171450" indent="-171450">
              <a:buFont typeface="Arial" panose="020B0604020202020204" pitchFamily="34" charset="0"/>
              <a:buChar char="•"/>
            </a:pPr>
            <a:r>
              <a:rPr lang="en-US" sz="1000" dirty="0"/>
              <a:t>Explore the app ‘One Minute </a:t>
            </a:r>
            <a:r>
              <a:rPr lang="en-US" sz="1000" dirty="0" err="1"/>
              <a:t>Maths</a:t>
            </a:r>
            <a:r>
              <a:rPr lang="en-US" sz="1000" dirty="0"/>
              <a:t>.’</a:t>
            </a:r>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412261" y="4476325"/>
            <a:ext cx="2458915" cy="553998"/>
          </a:xfrm>
          <a:prstGeom prst="rect">
            <a:avLst/>
          </a:prstGeom>
          <a:noFill/>
        </p:spPr>
        <p:txBody>
          <a:bodyPr wrap="square" rtlCol="0">
            <a:spAutoFit/>
          </a:bodyPr>
          <a:lstStyle/>
          <a:p>
            <a:r>
              <a:rPr lang="en-US" sz="1000" dirty="0"/>
              <a:t>In </a:t>
            </a:r>
            <a:r>
              <a:rPr lang="en-US" sz="1000" b="1" dirty="0"/>
              <a:t>Computing </a:t>
            </a:r>
            <a:r>
              <a:rPr lang="en-US" sz="1000" dirty="0"/>
              <a:t>we will be designing and programming the movement of a character on a screen to tell stories.  </a:t>
            </a:r>
          </a:p>
        </p:txBody>
      </p:sp>
      <p:sp>
        <p:nvSpPr>
          <p:cNvPr id="61" name="TextBox 60">
            <a:extLst>
              <a:ext uri="{FF2B5EF4-FFF2-40B4-BE49-F238E27FC236}">
                <a16:creationId xmlns:a16="http://schemas.microsoft.com/office/drawing/2014/main" id="{CBD3B849-548D-4343-BA5C-09BD53FCC753}"/>
              </a:ext>
            </a:extLst>
          </p:cNvPr>
          <p:cNvSpPr txBox="1"/>
          <p:nvPr/>
        </p:nvSpPr>
        <p:spPr>
          <a:xfrm>
            <a:off x="4952999" y="5621884"/>
            <a:ext cx="2246497" cy="1169551"/>
          </a:xfrm>
          <a:prstGeom prst="rect">
            <a:avLst/>
          </a:prstGeom>
          <a:noFill/>
        </p:spPr>
        <p:txBody>
          <a:bodyPr wrap="square" lIns="91440" tIns="45720" rIns="91440" bIns="45720" rtlCol="0" anchor="t">
            <a:spAutoFit/>
          </a:bodyPr>
          <a:lstStyle/>
          <a:p>
            <a:r>
              <a:rPr lang="en-US" sz="1000" b="1" dirty="0"/>
              <a:t>H.R.E and Football</a:t>
            </a:r>
          </a:p>
          <a:p>
            <a:r>
              <a:rPr lang="en-US" sz="1000" dirty="0">
                <a:cs typeface="Calibri"/>
              </a:rPr>
              <a:t>In Health-Related Exercise (HRE) children will explore how their body changes during different levels of intensity. In football children will learn how to keep a ball close and under control and pass and shoot effectively. </a:t>
            </a:r>
            <a:endParaRPr lang="en-US" sz="1000" dirty="0">
              <a:highlight>
                <a:srgbClr val="FFFF00"/>
              </a:highlight>
              <a:cs typeface="Calibri"/>
            </a:endParaRPr>
          </a:p>
        </p:txBody>
      </p:sp>
      <p:sp>
        <p:nvSpPr>
          <p:cNvPr id="64" name="TextBox 63">
            <a:extLst>
              <a:ext uri="{FF2B5EF4-FFF2-40B4-BE49-F238E27FC236}">
                <a16:creationId xmlns:a16="http://schemas.microsoft.com/office/drawing/2014/main" id="{4D4D4009-CDC6-4ED0-AC70-9D341E66A067}"/>
              </a:ext>
            </a:extLst>
          </p:cNvPr>
          <p:cNvSpPr txBox="1"/>
          <p:nvPr/>
        </p:nvSpPr>
        <p:spPr>
          <a:xfrm>
            <a:off x="7384170" y="5853550"/>
            <a:ext cx="2251062" cy="707886"/>
          </a:xfrm>
          <a:prstGeom prst="rect">
            <a:avLst/>
          </a:prstGeom>
          <a:noFill/>
        </p:spPr>
        <p:txBody>
          <a:bodyPr wrap="square" lIns="91440" tIns="45720" rIns="91440" bIns="45720" rtlCol="0" anchor="t">
            <a:spAutoFit/>
          </a:bodyPr>
          <a:lstStyle/>
          <a:p>
            <a:r>
              <a:rPr lang="en-US" sz="1000" b="1" dirty="0"/>
              <a:t>Animals</a:t>
            </a:r>
          </a:p>
          <a:p>
            <a:r>
              <a:rPr lang="en-US" sz="1000" dirty="0"/>
              <a:t>We will be learning the names of different animals</a:t>
            </a:r>
            <a:r>
              <a:rPr lang="en-US" sz="1000" dirty="0">
                <a:cs typeface="Calibri"/>
              </a:rPr>
              <a:t> using a variety of songs, using actions to help us.</a:t>
            </a:r>
          </a:p>
        </p:txBody>
      </p:sp>
      <p:sp>
        <p:nvSpPr>
          <p:cNvPr id="71" name="TextBox 70">
            <a:extLst>
              <a:ext uri="{FF2B5EF4-FFF2-40B4-BE49-F238E27FC236}">
                <a16:creationId xmlns:a16="http://schemas.microsoft.com/office/drawing/2014/main" id="{5492B5FF-90D4-45DE-9E1D-F1CD484B243D}"/>
              </a:ext>
            </a:extLst>
          </p:cNvPr>
          <p:cNvSpPr txBox="1"/>
          <p:nvPr/>
        </p:nvSpPr>
        <p:spPr>
          <a:xfrm>
            <a:off x="52084" y="1900580"/>
            <a:ext cx="2086465" cy="2246769"/>
          </a:xfrm>
          <a:prstGeom prst="rect">
            <a:avLst/>
          </a:prstGeom>
          <a:noFill/>
        </p:spPr>
        <p:txBody>
          <a:bodyPr wrap="square" rtlCol="0">
            <a:spAutoFit/>
          </a:bodyPr>
          <a:lstStyle/>
          <a:p>
            <a:r>
              <a:rPr lang="en-US" sz="1000" b="1" dirty="0"/>
              <a:t>Children will be taught the following genres: </a:t>
            </a:r>
          </a:p>
          <a:p>
            <a:pPr marL="171450" indent="-171450">
              <a:buFont typeface="Arial" panose="020B0604020202020204" pitchFamily="34" charset="0"/>
              <a:buChar char="•"/>
            </a:pPr>
            <a:r>
              <a:rPr lang="en-US" sz="1000" dirty="0"/>
              <a:t>Stories with predictable patterns</a:t>
            </a:r>
          </a:p>
          <a:p>
            <a:pPr marL="171450" indent="-171450">
              <a:buFont typeface="Arial" panose="020B0604020202020204" pitchFamily="34" charset="0"/>
              <a:buChar char="•"/>
            </a:pPr>
            <a:r>
              <a:rPr lang="en-US" sz="1000" dirty="0"/>
              <a:t>Recount</a:t>
            </a:r>
          </a:p>
          <a:p>
            <a:pPr marL="171450" indent="-171450">
              <a:buFont typeface="Arial" panose="020B0604020202020204" pitchFamily="34" charset="0"/>
              <a:buChar char="•"/>
            </a:pPr>
            <a:r>
              <a:rPr lang="en-US" sz="1000" dirty="0"/>
              <a:t>Directions</a:t>
            </a:r>
          </a:p>
          <a:p>
            <a:pPr marL="171450" indent="-171450">
              <a:buFont typeface="Arial" panose="020B0604020202020204" pitchFamily="34" charset="0"/>
              <a:buChar char="•"/>
            </a:pPr>
            <a:r>
              <a:rPr lang="en-US" sz="1000" dirty="0"/>
              <a:t>Poems on a theme</a:t>
            </a:r>
          </a:p>
          <a:p>
            <a:endParaRPr lang="en-US" sz="1000" dirty="0">
              <a:highlight>
                <a:srgbClr val="FFFF00"/>
              </a:highlight>
            </a:endParaRPr>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Read regularly at home together</a:t>
            </a:r>
          </a:p>
          <a:p>
            <a:pPr marL="171450" indent="-171450">
              <a:buFont typeface="Arial" panose="020B0604020202020204" pitchFamily="34" charset="0"/>
              <a:buChar char="•"/>
            </a:pPr>
            <a:r>
              <a:rPr lang="en-US" sz="1000" dirty="0"/>
              <a:t>Support your child to learn their spellings</a:t>
            </a:r>
          </a:p>
          <a:p>
            <a:pPr marL="171450" indent="-171450">
              <a:buFont typeface="Arial" panose="020B0604020202020204" pitchFamily="34" charset="0"/>
              <a:buChar char="•"/>
            </a:pPr>
            <a:r>
              <a:rPr lang="en-US" sz="1000" dirty="0"/>
              <a:t>Encourage writing experiences where possible</a:t>
            </a:r>
          </a:p>
        </p:txBody>
      </p:sp>
      <p:sp>
        <p:nvSpPr>
          <p:cNvPr id="72" name="TextBox 71">
            <a:extLst>
              <a:ext uri="{FF2B5EF4-FFF2-40B4-BE49-F238E27FC236}">
                <a16:creationId xmlns:a16="http://schemas.microsoft.com/office/drawing/2014/main" id="{4A93261E-2FB7-40C5-9705-60C67096CB12}"/>
              </a:ext>
            </a:extLst>
          </p:cNvPr>
          <p:cNvSpPr txBox="1"/>
          <p:nvPr/>
        </p:nvSpPr>
        <p:spPr>
          <a:xfrm>
            <a:off x="7107925" y="4378994"/>
            <a:ext cx="2458915" cy="707886"/>
          </a:xfrm>
          <a:prstGeom prst="rect">
            <a:avLst/>
          </a:prstGeom>
          <a:noFill/>
        </p:spPr>
        <p:txBody>
          <a:bodyPr wrap="square" rtlCol="0">
            <a:spAutoFit/>
          </a:bodyPr>
          <a:lstStyle/>
          <a:p>
            <a:r>
              <a:rPr lang="en-US" sz="1000" b="1" dirty="0"/>
              <a:t>On this Island</a:t>
            </a:r>
          </a:p>
          <a:p>
            <a:r>
              <a:rPr lang="en-US" sz="1000" dirty="0"/>
              <a:t>We will </a:t>
            </a:r>
            <a:r>
              <a:rPr lang="en-GB" sz="1000" dirty="0"/>
              <a:t>l</a:t>
            </a:r>
            <a:r>
              <a:rPr lang="en-GB" sz="1000" b="0" i="0" dirty="0">
                <a:effectLst/>
              </a:rPr>
              <a:t>earn folk songs and create sounds to represent three contrasting landscapes: seaside, countryside and city.</a:t>
            </a:r>
            <a:endParaRPr lang="en-US" sz="1000" dirty="0"/>
          </a:p>
        </p:txBody>
      </p:sp>
      <p:sp>
        <p:nvSpPr>
          <p:cNvPr id="73" name="TextBox 72">
            <a:extLst>
              <a:ext uri="{FF2B5EF4-FFF2-40B4-BE49-F238E27FC236}">
                <a16:creationId xmlns:a16="http://schemas.microsoft.com/office/drawing/2014/main" id="{0051CF6A-67DC-44F1-8CA4-30B96CB7FBD7}"/>
              </a:ext>
            </a:extLst>
          </p:cNvPr>
          <p:cNvSpPr txBox="1"/>
          <p:nvPr/>
        </p:nvSpPr>
        <p:spPr>
          <a:xfrm>
            <a:off x="2507372" y="5656479"/>
            <a:ext cx="2342738" cy="1477328"/>
          </a:xfrm>
          <a:prstGeom prst="rect">
            <a:avLst/>
          </a:prstGeom>
          <a:noFill/>
        </p:spPr>
        <p:txBody>
          <a:bodyPr wrap="square" rtlCol="0">
            <a:spAutoFit/>
          </a:bodyPr>
          <a:lstStyle/>
          <a:p>
            <a:endParaRPr lang="en-US" sz="1000" b="1" dirty="0">
              <a:highlight>
                <a:srgbClr val="FFFF00"/>
              </a:highlight>
            </a:endParaRPr>
          </a:p>
          <a:p>
            <a:r>
              <a:rPr lang="en-US" sz="1000" dirty="0"/>
              <a:t>We will use our London theme for the basis of our art this term. We will use stamps and paint to create a city night skyline. We will explore the artist </a:t>
            </a:r>
            <a:r>
              <a:rPr lang="en-GB" sz="1000" dirty="0">
                <a:solidFill>
                  <a:srgbClr val="000000"/>
                </a:solidFill>
                <a:latin typeface="inherit"/>
              </a:rPr>
              <a:t>Stephen Wilshire and sketch a famous London landmarks. </a:t>
            </a:r>
          </a:p>
          <a:p>
            <a:endParaRPr lang="en-US" sz="1000" b="1" dirty="0">
              <a:highlight>
                <a:srgbClr val="FFFF00"/>
              </a:highlight>
            </a:endParaRPr>
          </a:p>
          <a:p>
            <a:endParaRPr lang="en-US" sz="1000" b="1" dirty="0">
              <a:highlight>
                <a:srgbClr val="FFFF00"/>
              </a:highlight>
            </a:endParaRPr>
          </a:p>
        </p:txBody>
      </p:sp>
      <p:pic>
        <p:nvPicPr>
          <p:cNvPr id="9" name="Picture 8">
            <a:extLst>
              <a:ext uri="{FF2B5EF4-FFF2-40B4-BE49-F238E27FC236}">
                <a16:creationId xmlns:a16="http://schemas.microsoft.com/office/drawing/2014/main" id="{5743BEC3-130B-B5A2-5DB7-4330C4198C5B}"/>
              </a:ext>
            </a:extLst>
          </p:cNvPr>
          <p:cNvPicPr>
            <a:picLocks noChangeAspect="1"/>
          </p:cNvPicPr>
          <p:nvPr/>
        </p:nvPicPr>
        <p:blipFill>
          <a:blip r:embed="rId7"/>
          <a:srcRect t="2307" b="-1"/>
          <a:stretch/>
        </p:blipFill>
        <p:spPr>
          <a:xfrm>
            <a:off x="2443324" y="138040"/>
            <a:ext cx="1565843" cy="1370588"/>
          </a:xfrm>
          <a:prstGeom prst="rect">
            <a:avLst/>
          </a:prstGeom>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FAC91D-BA4B-4311-B5FB-C3D24A6D3EB6}">
  <ds:schemaRefs>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terms/"/>
    <ds:schemaRef ds:uri="http://schemas.openxmlformats.org/package/2006/metadata/core-properties"/>
    <ds:schemaRef ds:uri="0781c4ca-b66a-4230-97a3-a8e30a45abe1"/>
    <ds:schemaRef ds:uri="http://www.w3.org/XML/1998/namespace"/>
    <ds:schemaRef ds:uri="http://purl.org/dc/elements/1.1/"/>
  </ds:schemaRefs>
</ds:datastoreItem>
</file>

<file path=customXml/itemProps2.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3.xml><?xml version="1.0" encoding="utf-8"?>
<ds:datastoreItem xmlns:ds="http://schemas.openxmlformats.org/officeDocument/2006/customXml" ds:itemID="{9A6499A7-BC3F-471A-80A2-688A4F39E8F6}"/>
</file>

<file path=docProps/app.xml><?xml version="1.0" encoding="utf-8"?>
<Properties xmlns="http://schemas.openxmlformats.org/officeDocument/2006/extended-properties" xmlns:vt="http://schemas.openxmlformats.org/officeDocument/2006/docPropsVTypes">
  <Template>Office Theme</Template>
  <TotalTime>5106</TotalTime>
  <Words>506</Words>
  <Application>Microsoft Office PowerPoint</Application>
  <PresentationFormat>A4 Paper (210x297 mm)</PresentationFormat>
  <Paragraphs>61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inherit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Davies</cp:lastModifiedBy>
  <cp:revision>58</cp:revision>
  <cp:lastPrinted>2021-05-28T11:17:02Z</cp:lastPrinted>
  <dcterms:created xsi:type="dcterms:W3CDTF">2021-05-28T10:08:42Z</dcterms:created>
  <dcterms:modified xsi:type="dcterms:W3CDTF">2024-12-18T09:39:54Z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