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Lst>
  <p:sldSz cx="9906000" cy="6858000" type="A4"/>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D34F1F-779B-45E4-A4BF-FCE36EDC8481}" v="5" dt="2024-12-10T07:24:13.80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4" autoAdjust="0"/>
    <p:restoredTop sz="94660"/>
  </p:normalViewPr>
  <p:slideViewPr>
    <p:cSldViewPr snapToGrid="0">
      <p:cViewPr varScale="1">
        <p:scale>
          <a:sx n="111" d="100"/>
          <a:sy n="111" d="100"/>
        </p:scale>
        <p:origin x="132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18/12/2024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62012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18/12/2024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1055852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18/12/2024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1989782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3AE4DE7-7F8A-4FF9-8E17-4EB95647ECFE}" type="datetimeFigureOut">
              <a:rPr lang="en-GB" smtClean="0"/>
              <a:t>18/12/2024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6978294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3AE4DE7-7F8A-4FF9-8E17-4EB95647ECFE}" type="datetimeFigureOut">
              <a:rPr lang="en-GB" smtClean="0"/>
              <a:t>18/12/2024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18874082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3AE4DE7-7F8A-4FF9-8E17-4EB95647ECFE}" type="datetimeFigureOut">
              <a:rPr lang="en-GB" smtClean="0"/>
              <a:t>18/12/2024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529513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AE4DE7-7F8A-4FF9-8E17-4EB95647ECFE}" type="datetimeFigureOut">
              <a:rPr lang="en-GB" smtClean="0"/>
              <a:t>18/12/2024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5999994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AE4DE7-7F8A-4FF9-8E17-4EB95647ECFE}" type="datetimeFigureOut">
              <a:rPr lang="en-GB" smtClean="0"/>
              <a:t>18/12/2024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97531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AE4DE7-7F8A-4FF9-8E17-4EB95647ECFE}" type="datetimeFigureOut">
              <a:rPr lang="en-GB" smtClean="0"/>
              <a:t>18/12/2024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2741035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18/12/2024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39312926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3AE4DE7-7F8A-4FF9-8E17-4EB95647ECFE}" type="datetimeFigureOut">
              <a:rPr lang="en-GB" smtClean="0"/>
              <a:t>18/12/2024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EEB9F9C-00DD-456E-BFB0-3D184BCC10DD}" type="slidenum">
              <a:rPr lang="en-GB" smtClean="0"/>
              <a:t>‹#›</a:t>
            </a:fld>
            <a:endParaRPr lang="en-GB"/>
          </a:p>
        </p:txBody>
      </p:sp>
    </p:spTree>
    <p:extLst>
      <p:ext uri="{BB962C8B-B14F-4D97-AF65-F5344CB8AC3E}">
        <p14:creationId xmlns:p14="http://schemas.microsoft.com/office/powerpoint/2010/main" val="994897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AE4DE7-7F8A-4FF9-8E17-4EB95647ECFE}" type="datetimeFigureOut">
              <a:rPr lang="en-GB" smtClean="0"/>
              <a:t>18/12/2024</a:t>
            </a:fld>
            <a:endParaRPr lang="en-GB"/>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EB9F9C-00DD-456E-BFB0-3D184BCC10DD}" type="slidenum">
              <a:rPr lang="en-GB" smtClean="0"/>
              <a:t>‹#›</a:t>
            </a:fld>
            <a:endParaRPr lang="en-GB"/>
          </a:p>
        </p:txBody>
      </p:sp>
    </p:spTree>
    <p:extLst>
      <p:ext uri="{BB962C8B-B14F-4D97-AF65-F5344CB8AC3E}">
        <p14:creationId xmlns:p14="http://schemas.microsoft.com/office/powerpoint/2010/main" val="105263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Diagonal Corners Rounded 3">
            <a:extLst>
              <a:ext uri="{FF2B5EF4-FFF2-40B4-BE49-F238E27FC236}">
                <a16:creationId xmlns:a16="http://schemas.microsoft.com/office/drawing/2014/main" id="{B62656C7-FA13-4C84-97F1-4787E0C107DE}"/>
              </a:ext>
            </a:extLst>
          </p:cNvPr>
          <p:cNvSpPr/>
          <p:nvPr/>
        </p:nvSpPr>
        <p:spPr>
          <a:xfrm>
            <a:off x="4339114" y="230521"/>
            <a:ext cx="5365443" cy="2385133"/>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5" name="Rectangle: Diagonal Corners Rounded 4">
            <a:extLst>
              <a:ext uri="{FF2B5EF4-FFF2-40B4-BE49-F238E27FC236}">
                <a16:creationId xmlns:a16="http://schemas.microsoft.com/office/drawing/2014/main" id="{03E8DE4E-A95E-483A-A699-EABB5AA1488B}"/>
              </a:ext>
            </a:extLst>
          </p:cNvPr>
          <p:cNvSpPr/>
          <p:nvPr/>
        </p:nvSpPr>
        <p:spPr>
          <a:xfrm>
            <a:off x="129126" y="129652"/>
            <a:ext cx="2077432" cy="1261192"/>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6" name="Rectangle: Diagonal Corners Rounded 5">
            <a:extLst>
              <a:ext uri="{FF2B5EF4-FFF2-40B4-BE49-F238E27FC236}">
                <a16:creationId xmlns:a16="http://schemas.microsoft.com/office/drawing/2014/main" id="{4787B26A-CAFA-4122-9581-3993AFD111D0}"/>
              </a:ext>
            </a:extLst>
          </p:cNvPr>
          <p:cNvSpPr/>
          <p:nvPr/>
        </p:nvSpPr>
        <p:spPr>
          <a:xfrm>
            <a:off x="108974" y="1474342"/>
            <a:ext cx="1972687" cy="3953087"/>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8" name="Rectangle: Diagonal Corners Rounded 7">
            <a:extLst>
              <a:ext uri="{FF2B5EF4-FFF2-40B4-BE49-F238E27FC236}">
                <a16:creationId xmlns:a16="http://schemas.microsoft.com/office/drawing/2014/main" id="{8238F6DB-F444-4881-B025-A9E420DFE549}"/>
              </a:ext>
            </a:extLst>
          </p:cNvPr>
          <p:cNvSpPr/>
          <p:nvPr/>
        </p:nvSpPr>
        <p:spPr>
          <a:xfrm>
            <a:off x="4339114" y="2689264"/>
            <a:ext cx="2641815" cy="1327512"/>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14" name="Rectangle: Diagonal Corners Rounded 13">
            <a:extLst>
              <a:ext uri="{FF2B5EF4-FFF2-40B4-BE49-F238E27FC236}">
                <a16:creationId xmlns:a16="http://schemas.microsoft.com/office/drawing/2014/main" id="{2D3692A2-2089-469E-85F5-99870EEDF311}"/>
              </a:ext>
            </a:extLst>
          </p:cNvPr>
          <p:cNvSpPr/>
          <p:nvPr/>
        </p:nvSpPr>
        <p:spPr>
          <a:xfrm>
            <a:off x="52135" y="5540974"/>
            <a:ext cx="2361957" cy="1213607"/>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pic>
        <p:nvPicPr>
          <p:cNvPr id="20" name="Picture 19">
            <a:extLst>
              <a:ext uri="{FF2B5EF4-FFF2-40B4-BE49-F238E27FC236}">
                <a16:creationId xmlns:a16="http://schemas.microsoft.com/office/drawing/2014/main" id="{F2EC4A2F-C5DE-4CCC-8DB2-59F9D9C3A23E}"/>
              </a:ext>
            </a:extLst>
          </p:cNvPr>
          <p:cNvPicPr>
            <a:picLocks noChangeAspect="1"/>
          </p:cNvPicPr>
          <p:nvPr/>
        </p:nvPicPr>
        <p:blipFill>
          <a:blip r:embed="rId2"/>
          <a:stretch>
            <a:fillRect/>
          </a:stretch>
        </p:blipFill>
        <p:spPr>
          <a:xfrm>
            <a:off x="2218164" y="1731341"/>
            <a:ext cx="1971465" cy="3696088"/>
          </a:xfrm>
          <a:prstGeom prst="rect">
            <a:avLst/>
          </a:prstGeom>
        </p:spPr>
      </p:pic>
      <p:pic>
        <p:nvPicPr>
          <p:cNvPr id="26" name="Picture 25">
            <a:extLst>
              <a:ext uri="{FF2B5EF4-FFF2-40B4-BE49-F238E27FC236}">
                <a16:creationId xmlns:a16="http://schemas.microsoft.com/office/drawing/2014/main" id="{6BCBEE75-4041-4AEF-9595-72ECCC1E6E08}"/>
              </a:ext>
            </a:extLst>
          </p:cNvPr>
          <p:cNvPicPr>
            <a:picLocks noChangeAspect="1"/>
          </p:cNvPicPr>
          <p:nvPr/>
        </p:nvPicPr>
        <p:blipFill>
          <a:blip r:embed="rId3"/>
          <a:stretch>
            <a:fillRect/>
          </a:stretch>
        </p:blipFill>
        <p:spPr>
          <a:xfrm>
            <a:off x="2493725" y="5574821"/>
            <a:ext cx="2326188" cy="1213607"/>
          </a:xfrm>
          <a:prstGeom prst="rect">
            <a:avLst/>
          </a:prstGeom>
        </p:spPr>
      </p:pic>
      <p:pic>
        <p:nvPicPr>
          <p:cNvPr id="27" name="Picture 26">
            <a:extLst>
              <a:ext uri="{FF2B5EF4-FFF2-40B4-BE49-F238E27FC236}">
                <a16:creationId xmlns:a16="http://schemas.microsoft.com/office/drawing/2014/main" id="{C951014B-E3ED-466A-AF6F-22D18013E9D4}"/>
              </a:ext>
            </a:extLst>
          </p:cNvPr>
          <p:cNvPicPr>
            <a:picLocks noChangeAspect="1"/>
          </p:cNvPicPr>
          <p:nvPr/>
        </p:nvPicPr>
        <p:blipFill>
          <a:blip r:embed="rId3"/>
          <a:stretch>
            <a:fillRect/>
          </a:stretch>
        </p:blipFill>
        <p:spPr>
          <a:xfrm>
            <a:off x="4948037" y="5574822"/>
            <a:ext cx="2326188" cy="1197744"/>
          </a:xfrm>
          <a:prstGeom prst="rect">
            <a:avLst/>
          </a:prstGeom>
        </p:spPr>
      </p:pic>
      <p:sp>
        <p:nvSpPr>
          <p:cNvPr id="29" name="Rectangle: Diagonal Corners Rounded 28">
            <a:extLst>
              <a:ext uri="{FF2B5EF4-FFF2-40B4-BE49-F238E27FC236}">
                <a16:creationId xmlns:a16="http://schemas.microsoft.com/office/drawing/2014/main" id="{5293D54B-F153-4EFE-B15D-9A2E14673BE2}"/>
              </a:ext>
            </a:extLst>
          </p:cNvPr>
          <p:cNvSpPr/>
          <p:nvPr/>
        </p:nvSpPr>
        <p:spPr>
          <a:xfrm>
            <a:off x="7346607" y="5574821"/>
            <a:ext cx="2326188" cy="1197745"/>
          </a:xfrm>
          <a:prstGeom prst="round2DiagRect">
            <a:avLst/>
          </a:prstGeom>
          <a:solidFill>
            <a:schemeClr val="accent1">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2" name="Rectangle: Diagonal Corners Rounded 31">
            <a:extLst>
              <a:ext uri="{FF2B5EF4-FFF2-40B4-BE49-F238E27FC236}">
                <a16:creationId xmlns:a16="http://schemas.microsoft.com/office/drawing/2014/main" id="{636DECAC-2F18-46A6-ADDE-660CB269DD6E}"/>
              </a:ext>
            </a:extLst>
          </p:cNvPr>
          <p:cNvSpPr/>
          <p:nvPr/>
        </p:nvSpPr>
        <p:spPr>
          <a:xfrm>
            <a:off x="8098286" y="357528"/>
            <a:ext cx="1504630" cy="262217"/>
          </a:xfrm>
          <a:prstGeom prst="round2Diag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3" name="TextBox 32">
            <a:extLst>
              <a:ext uri="{FF2B5EF4-FFF2-40B4-BE49-F238E27FC236}">
                <a16:creationId xmlns:a16="http://schemas.microsoft.com/office/drawing/2014/main" id="{ECCC7A50-1E51-417D-BBDA-7AF9CE5175D3}"/>
              </a:ext>
            </a:extLst>
          </p:cNvPr>
          <p:cNvSpPr txBox="1"/>
          <p:nvPr/>
        </p:nvSpPr>
        <p:spPr>
          <a:xfrm>
            <a:off x="8126361" y="352299"/>
            <a:ext cx="1504630" cy="267446"/>
          </a:xfrm>
          <a:prstGeom prst="rect">
            <a:avLst/>
          </a:prstGeom>
          <a:noFill/>
        </p:spPr>
        <p:txBody>
          <a:bodyPr wrap="square" rtlCol="0">
            <a:spAutoFit/>
          </a:bodyPr>
          <a:lstStyle/>
          <a:p>
            <a:pPr algn="r"/>
            <a:r>
              <a:rPr lang="en-US" sz="1138" b="1" dirty="0">
                <a:solidFill>
                  <a:schemeClr val="bg1"/>
                </a:solidFill>
              </a:rPr>
              <a:t>TOPIC OVERVIEW</a:t>
            </a:r>
            <a:endParaRPr lang="en-GB" sz="1138" b="1" dirty="0">
              <a:solidFill>
                <a:schemeClr val="bg1"/>
              </a:solidFill>
            </a:endParaRPr>
          </a:p>
        </p:txBody>
      </p:sp>
      <p:sp>
        <p:nvSpPr>
          <p:cNvPr id="34" name="Rectangle: Diagonal Corners Rounded 33">
            <a:extLst>
              <a:ext uri="{FF2B5EF4-FFF2-40B4-BE49-F238E27FC236}">
                <a16:creationId xmlns:a16="http://schemas.microsoft.com/office/drawing/2014/main" id="{8A26E71E-1D93-4303-BFF3-A5F608277CDC}"/>
              </a:ext>
            </a:extLst>
          </p:cNvPr>
          <p:cNvSpPr/>
          <p:nvPr/>
        </p:nvSpPr>
        <p:spPr>
          <a:xfrm>
            <a:off x="1076859" y="1517748"/>
            <a:ext cx="948840" cy="250070"/>
          </a:xfrm>
          <a:prstGeom prst="round2Diag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74295" tIns="37148" rIns="74295" bIns="37148" numCol="1" spcCol="0" rtlCol="0" fromWordArt="0" anchor="ctr" anchorCtr="0" forceAA="0" compatLnSpc="1">
            <a:prstTxWarp prst="textNoShape">
              <a:avLst/>
            </a:prstTxWarp>
            <a:noAutofit/>
          </a:bodyPr>
          <a:lstStyle/>
          <a:p>
            <a:pPr algn="ctr"/>
            <a:endParaRPr lang="en-GB" sz="1463"/>
          </a:p>
        </p:txBody>
      </p:sp>
      <p:sp>
        <p:nvSpPr>
          <p:cNvPr id="35" name="TextBox 34">
            <a:extLst>
              <a:ext uri="{FF2B5EF4-FFF2-40B4-BE49-F238E27FC236}">
                <a16:creationId xmlns:a16="http://schemas.microsoft.com/office/drawing/2014/main" id="{7327A914-7E4B-4A78-A7A8-2B183988055F}"/>
              </a:ext>
            </a:extLst>
          </p:cNvPr>
          <p:cNvSpPr txBox="1"/>
          <p:nvPr/>
        </p:nvSpPr>
        <p:spPr>
          <a:xfrm>
            <a:off x="1220984" y="1506265"/>
            <a:ext cx="835200" cy="242374"/>
          </a:xfrm>
          <a:prstGeom prst="rect">
            <a:avLst/>
          </a:prstGeom>
          <a:noFill/>
        </p:spPr>
        <p:txBody>
          <a:bodyPr wrap="square" rtlCol="0">
            <a:spAutoFit/>
          </a:bodyPr>
          <a:lstStyle/>
          <a:p>
            <a:pPr algn="r"/>
            <a:r>
              <a:rPr lang="en-US" sz="975" b="1" dirty="0">
                <a:solidFill>
                  <a:schemeClr val="bg1"/>
                </a:solidFill>
              </a:rPr>
              <a:t>ENGLISH</a:t>
            </a:r>
            <a:endParaRPr lang="en-GB" sz="975" b="1" dirty="0">
              <a:solidFill>
                <a:schemeClr val="bg1"/>
              </a:solidFill>
            </a:endParaRPr>
          </a:p>
        </p:txBody>
      </p:sp>
      <p:pic>
        <p:nvPicPr>
          <p:cNvPr id="36" name="Picture 35">
            <a:extLst>
              <a:ext uri="{FF2B5EF4-FFF2-40B4-BE49-F238E27FC236}">
                <a16:creationId xmlns:a16="http://schemas.microsoft.com/office/drawing/2014/main" id="{8EFB4DA6-B0C8-40A0-9658-92E67EE644EC}"/>
              </a:ext>
            </a:extLst>
          </p:cNvPr>
          <p:cNvPicPr>
            <a:picLocks noChangeAspect="1"/>
          </p:cNvPicPr>
          <p:nvPr/>
        </p:nvPicPr>
        <p:blipFill>
          <a:blip r:embed="rId4"/>
          <a:stretch>
            <a:fillRect/>
          </a:stretch>
        </p:blipFill>
        <p:spPr>
          <a:xfrm>
            <a:off x="2992281" y="1794844"/>
            <a:ext cx="1153316" cy="247671"/>
          </a:xfrm>
          <a:prstGeom prst="rect">
            <a:avLst/>
          </a:prstGeom>
        </p:spPr>
      </p:pic>
      <p:pic>
        <p:nvPicPr>
          <p:cNvPr id="37" name="Picture 36">
            <a:extLst>
              <a:ext uri="{FF2B5EF4-FFF2-40B4-BE49-F238E27FC236}">
                <a16:creationId xmlns:a16="http://schemas.microsoft.com/office/drawing/2014/main" id="{F6A906BF-7CD9-49CF-8AE7-148C4AD7B79C}"/>
              </a:ext>
            </a:extLst>
          </p:cNvPr>
          <p:cNvPicPr>
            <a:picLocks noChangeAspect="1"/>
          </p:cNvPicPr>
          <p:nvPr/>
        </p:nvPicPr>
        <p:blipFill>
          <a:blip r:embed="rId4"/>
          <a:stretch>
            <a:fillRect/>
          </a:stretch>
        </p:blipFill>
        <p:spPr>
          <a:xfrm>
            <a:off x="6420209" y="2728969"/>
            <a:ext cx="491743" cy="247671"/>
          </a:xfrm>
          <a:prstGeom prst="rect">
            <a:avLst/>
          </a:prstGeom>
        </p:spPr>
      </p:pic>
      <p:sp>
        <p:nvSpPr>
          <p:cNvPr id="40" name="TextBox 39">
            <a:extLst>
              <a:ext uri="{FF2B5EF4-FFF2-40B4-BE49-F238E27FC236}">
                <a16:creationId xmlns:a16="http://schemas.microsoft.com/office/drawing/2014/main" id="{939B9080-EA0F-45A5-8BB1-C668E8DF89F6}"/>
              </a:ext>
            </a:extLst>
          </p:cNvPr>
          <p:cNvSpPr txBox="1"/>
          <p:nvPr/>
        </p:nvSpPr>
        <p:spPr>
          <a:xfrm>
            <a:off x="3035985" y="1792950"/>
            <a:ext cx="1142609" cy="242374"/>
          </a:xfrm>
          <a:prstGeom prst="rect">
            <a:avLst/>
          </a:prstGeom>
          <a:noFill/>
        </p:spPr>
        <p:txBody>
          <a:bodyPr wrap="square" rtlCol="0">
            <a:spAutoFit/>
          </a:bodyPr>
          <a:lstStyle/>
          <a:p>
            <a:pPr algn="r"/>
            <a:r>
              <a:rPr lang="en-US" sz="975" b="1" dirty="0">
                <a:solidFill>
                  <a:schemeClr val="bg1"/>
                </a:solidFill>
              </a:rPr>
              <a:t>MATHEMATICS</a:t>
            </a:r>
            <a:endParaRPr lang="en-GB" sz="975" b="1" dirty="0">
              <a:solidFill>
                <a:schemeClr val="bg1"/>
              </a:solidFill>
            </a:endParaRPr>
          </a:p>
        </p:txBody>
      </p:sp>
      <p:sp>
        <p:nvSpPr>
          <p:cNvPr id="42" name="TextBox 41">
            <a:extLst>
              <a:ext uri="{FF2B5EF4-FFF2-40B4-BE49-F238E27FC236}">
                <a16:creationId xmlns:a16="http://schemas.microsoft.com/office/drawing/2014/main" id="{9835012C-E248-476E-98E5-B0FBE0B6D680}"/>
              </a:ext>
            </a:extLst>
          </p:cNvPr>
          <p:cNvSpPr txBox="1"/>
          <p:nvPr/>
        </p:nvSpPr>
        <p:spPr>
          <a:xfrm>
            <a:off x="6588609" y="2727308"/>
            <a:ext cx="337546" cy="242374"/>
          </a:xfrm>
          <a:prstGeom prst="rect">
            <a:avLst/>
          </a:prstGeom>
          <a:noFill/>
        </p:spPr>
        <p:txBody>
          <a:bodyPr wrap="square" rtlCol="0">
            <a:spAutoFit/>
          </a:bodyPr>
          <a:lstStyle/>
          <a:p>
            <a:pPr algn="r"/>
            <a:r>
              <a:rPr lang="en-US" sz="975" b="1" dirty="0">
                <a:solidFill>
                  <a:schemeClr val="bg1"/>
                </a:solidFill>
              </a:rPr>
              <a:t>RE</a:t>
            </a:r>
            <a:endParaRPr lang="en-GB" sz="975" b="1" dirty="0">
              <a:solidFill>
                <a:schemeClr val="bg1"/>
              </a:solidFill>
            </a:endParaRPr>
          </a:p>
        </p:txBody>
      </p:sp>
      <p:pic>
        <p:nvPicPr>
          <p:cNvPr id="45" name="Picture 44">
            <a:extLst>
              <a:ext uri="{FF2B5EF4-FFF2-40B4-BE49-F238E27FC236}">
                <a16:creationId xmlns:a16="http://schemas.microsoft.com/office/drawing/2014/main" id="{3BB634BC-D462-4225-B115-407652B2E1B8}"/>
              </a:ext>
            </a:extLst>
          </p:cNvPr>
          <p:cNvPicPr>
            <a:picLocks noChangeAspect="1"/>
          </p:cNvPicPr>
          <p:nvPr/>
        </p:nvPicPr>
        <p:blipFill>
          <a:blip r:embed="rId5"/>
          <a:stretch>
            <a:fillRect/>
          </a:stretch>
        </p:blipFill>
        <p:spPr>
          <a:xfrm>
            <a:off x="7017294" y="2691988"/>
            <a:ext cx="2640178" cy="1324788"/>
          </a:xfrm>
          <a:prstGeom prst="rect">
            <a:avLst/>
          </a:prstGeom>
        </p:spPr>
      </p:pic>
      <p:pic>
        <p:nvPicPr>
          <p:cNvPr id="46" name="Picture 45">
            <a:extLst>
              <a:ext uri="{FF2B5EF4-FFF2-40B4-BE49-F238E27FC236}">
                <a16:creationId xmlns:a16="http://schemas.microsoft.com/office/drawing/2014/main" id="{5DC5DDA9-A636-4BE7-84D3-B19CF2D44610}"/>
              </a:ext>
            </a:extLst>
          </p:cNvPr>
          <p:cNvPicPr>
            <a:picLocks noChangeAspect="1"/>
          </p:cNvPicPr>
          <p:nvPr/>
        </p:nvPicPr>
        <p:blipFill>
          <a:blip r:embed="rId5"/>
          <a:stretch>
            <a:fillRect/>
          </a:stretch>
        </p:blipFill>
        <p:spPr>
          <a:xfrm>
            <a:off x="7047354" y="4090386"/>
            <a:ext cx="2640178" cy="1348565"/>
          </a:xfrm>
          <a:prstGeom prst="rect">
            <a:avLst/>
          </a:prstGeom>
        </p:spPr>
      </p:pic>
      <p:pic>
        <p:nvPicPr>
          <p:cNvPr id="47" name="Picture 46">
            <a:extLst>
              <a:ext uri="{FF2B5EF4-FFF2-40B4-BE49-F238E27FC236}">
                <a16:creationId xmlns:a16="http://schemas.microsoft.com/office/drawing/2014/main" id="{1FF63C65-25F3-4093-8A43-71E537B06E3C}"/>
              </a:ext>
            </a:extLst>
          </p:cNvPr>
          <p:cNvPicPr>
            <a:picLocks noChangeAspect="1"/>
          </p:cNvPicPr>
          <p:nvPr/>
        </p:nvPicPr>
        <p:blipFill>
          <a:blip r:embed="rId5"/>
          <a:stretch>
            <a:fillRect/>
          </a:stretch>
        </p:blipFill>
        <p:spPr>
          <a:xfrm>
            <a:off x="4303862" y="4090386"/>
            <a:ext cx="2640178" cy="1393325"/>
          </a:xfrm>
          <a:prstGeom prst="rect">
            <a:avLst/>
          </a:prstGeom>
        </p:spPr>
      </p:pic>
      <p:pic>
        <p:nvPicPr>
          <p:cNvPr id="48" name="Picture 47">
            <a:extLst>
              <a:ext uri="{FF2B5EF4-FFF2-40B4-BE49-F238E27FC236}">
                <a16:creationId xmlns:a16="http://schemas.microsoft.com/office/drawing/2014/main" id="{9DFE1AE1-408D-4885-8082-7D2320A7DE21}"/>
              </a:ext>
            </a:extLst>
          </p:cNvPr>
          <p:cNvPicPr>
            <a:picLocks noChangeAspect="1"/>
          </p:cNvPicPr>
          <p:nvPr/>
        </p:nvPicPr>
        <p:blipFill>
          <a:blip r:embed="rId6"/>
          <a:stretch>
            <a:fillRect/>
          </a:stretch>
        </p:blipFill>
        <p:spPr>
          <a:xfrm>
            <a:off x="9016626" y="2732069"/>
            <a:ext cx="614365" cy="247671"/>
          </a:xfrm>
          <a:prstGeom prst="rect">
            <a:avLst/>
          </a:prstGeom>
        </p:spPr>
      </p:pic>
      <p:pic>
        <p:nvPicPr>
          <p:cNvPr id="49" name="Picture 48">
            <a:extLst>
              <a:ext uri="{FF2B5EF4-FFF2-40B4-BE49-F238E27FC236}">
                <a16:creationId xmlns:a16="http://schemas.microsoft.com/office/drawing/2014/main" id="{8F4BF5C8-3A52-4F28-8165-9AE94547153B}"/>
              </a:ext>
            </a:extLst>
          </p:cNvPr>
          <p:cNvPicPr>
            <a:picLocks noChangeAspect="1"/>
          </p:cNvPicPr>
          <p:nvPr/>
        </p:nvPicPr>
        <p:blipFill>
          <a:blip r:embed="rId6"/>
          <a:stretch>
            <a:fillRect/>
          </a:stretch>
        </p:blipFill>
        <p:spPr>
          <a:xfrm>
            <a:off x="5204460" y="4134364"/>
            <a:ext cx="1721695" cy="247671"/>
          </a:xfrm>
          <a:prstGeom prst="rect">
            <a:avLst/>
          </a:prstGeom>
        </p:spPr>
      </p:pic>
      <p:pic>
        <p:nvPicPr>
          <p:cNvPr id="50" name="Picture 49">
            <a:extLst>
              <a:ext uri="{FF2B5EF4-FFF2-40B4-BE49-F238E27FC236}">
                <a16:creationId xmlns:a16="http://schemas.microsoft.com/office/drawing/2014/main" id="{27ECBFFA-F669-4F09-BD38-553487A6CB8D}"/>
              </a:ext>
            </a:extLst>
          </p:cNvPr>
          <p:cNvPicPr>
            <a:picLocks noChangeAspect="1"/>
          </p:cNvPicPr>
          <p:nvPr/>
        </p:nvPicPr>
        <p:blipFill>
          <a:blip r:embed="rId6"/>
          <a:stretch>
            <a:fillRect/>
          </a:stretch>
        </p:blipFill>
        <p:spPr>
          <a:xfrm>
            <a:off x="8900566" y="4147349"/>
            <a:ext cx="736615" cy="247671"/>
          </a:xfrm>
          <a:prstGeom prst="rect">
            <a:avLst/>
          </a:prstGeom>
        </p:spPr>
      </p:pic>
      <p:pic>
        <p:nvPicPr>
          <p:cNvPr id="51" name="Picture 50">
            <a:extLst>
              <a:ext uri="{FF2B5EF4-FFF2-40B4-BE49-F238E27FC236}">
                <a16:creationId xmlns:a16="http://schemas.microsoft.com/office/drawing/2014/main" id="{547400CB-98A0-4064-B430-BAFF350FD82B}"/>
              </a:ext>
            </a:extLst>
          </p:cNvPr>
          <p:cNvPicPr>
            <a:picLocks noChangeAspect="1"/>
          </p:cNvPicPr>
          <p:nvPr/>
        </p:nvPicPr>
        <p:blipFill>
          <a:blip r:embed="rId6"/>
          <a:stretch>
            <a:fillRect/>
          </a:stretch>
        </p:blipFill>
        <p:spPr>
          <a:xfrm>
            <a:off x="1840268" y="5663861"/>
            <a:ext cx="525333" cy="247671"/>
          </a:xfrm>
          <a:prstGeom prst="rect">
            <a:avLst/>
          </a:prstGeom>
        </p:spPr>
      </p:pic>
      <p:sp>
        <p:nvSpPr>
          <p:cNvPr id="56" name="TextBox 55">
            <a:extLst>
              <a:ext uri="{FF2B5EF4-FFF2-40B4-BE49-F238E27FC236}">
                <a16:creationId xmlns:a16="http://schemas.microsoft.com/office/drawing/2014/main" id="{5921C644-530F-4FE5-98B1-21D2AAF1AC42}"/>
              </a:ext>
            </a:extLst>
          </p:cNvPr>
          <p:cNvSpPr txBox="1"/>
          <p:nvPr/>
        </p:nvSpPr>
        <p:spPr>
          <a:xfrm>
            <a:off x="9150911" y="2732726"/>
            <a:ext cx="495343" cy="242374"/>
          </a:xfrm>
          <a:prstGeom prst="rect">
            <a:avLst/>
          </a:prstGeom>
          <a:noFill/>
        </p:spPr>
        <p:txBody>
          <a:bodyPr wrap="square" rtlCol="0">
            <a:spAutoFit/>
          </a:bodyPr>
          <a:lstStyle/>
          <a:p>
            <a:pPr algn="r"/>
            <a:r>
              <a:rPr lang="en-US" sz="975" b="1" dirty="0">
                <a:solidFill>
                  <a:schemeClr val="bg1"/>
                </a:solidFill>
              </a:rPr>
              <a:t>PSHE</a:t>
            </a:r>
            <a:endParaRPr lang="en-GB" sz="975" b="1" dirty="0">
              <a:solidFill>
                <a:schemeClr val="bg1"/>
              </a:solidFill>
            </a:endParaRPr>
          </a:p>
        </p:txBody>
      </p:sp>
      <p:sp>
        <p:nvSpPr>
          <p:cNvPr id="57" name="TextBox 56">
            <a:extLst>
              <a:ext uri="{FF2B5EF4-FFF2-40B4-BE49-F238E27FC236}">
                <a16:creationId xmlns:a16="http://schemas.microsoft.com/office/drawing/2014/main" id="{49D3F9CA-546A-4034-B270-D0BA958BE1F5}"/>
              </a:ext>
            </a:extLst>
          </p:cNvPr>
          <p:cNvSpPr txBox="1"/>
          <p:nvPr/>
        </p:nvSpPr>
        <p:spPr>
          <a:xfrm>
            <a:off x="8996225" y="4152646"/>
            <a:ext cx="676570" cy="242374"/>
          </a:xfrm>
          <a:prstGeom prst="rect">
            <a:avLst/>
          </a:prstGeom>
          <a:noFill/>
        </p:spPr>
        <p:txBody>
          <a:bodyPr wrap="square" rtlCol="0">
            <a:spAutoFit/>
          </a:bodyPr>
          <a:lstStyle/>
          <a:p>
            <a:pPr algn="r"/>
            <a:r>
              <a:rPr lang="en-US" sz="975" b="1" dirty="0">
                <a:solidFill>
                  <a:schemeClr val="bg1"/>
                </a:solidFill>
              </a:rPr>
              <a:t>MUSIC</a:t>
            </a:r>
            <a:endParaRPr lang="en-GB" sz="975" b="1" dirty="0">
              <a:solidFill>
                <a:schemeClr val="bg1"/>
              </a:solidFill>
            </a:endParaRPr>
          </a:p>
        </p:txBody>
      </p:sp>
      <p:sp>
        <p:nvSpPr>
          <p:cNvPr id="58" name="TextBox 57">
            <a:extLst>
              <a:ext uri="{FF2B5EF4-FFF2-40B4-BE49-F238E27FC236}">
                <a16:creationId xmlns:a16="http://schemas.microsoft.com/office/drawing/2014/main" id="{B956333B-4BA1-458A-B1BB-1B8CA983E209}"/>
              </a:ext>
            </a:extLst>
          </p:cNvPr>
          <p:cNvSpPr txBox="1"/>
          <p:nvPr/>
        </p:nvSpPr>
        <p:spPr>
          <a:xfrm>
            <a:off x="5318760" y="4134364"/>
            <a:ext cx="1662111" cy="242374"/>
          </a:xfrm>
          <a:prstGeom prst="rect">
            <a:avLst/>
          </a:prstGeom>
          <a:noFill/>
        </p:spPr>
        <p:txBody>
          <a:bodyPr wrap="square" rtlCol="0">
            <a:spAutoFit/>
          </a:bodyPr>
          <a:lstStyle/>
          <a:p>
            <a:pPr algn="r"/>
            <a:r>
              <a:rPr lang="en-US" sz="975" b="1" dirty="0">
                <a:solidFill>
                  <a:schemeClr val="bg1"/>
                </a:solidFill>
              </a:rPr>
              <a:t>E-SAFETY &amp; COMPUTING</a:t>
            </a:r>
            <a:endParaRPr lang="en-GB" sz="975" b="1" dirty="0">
              <a:solidFill>
                <a:schemeClr val="bg1"/>
              </a:solidFill>
            </a:endParaRPr>
          </a:p>
        </p:txBody>
      </p:sp>
      <p:sp>
        <p:nvSpPr>
          <p:cNvPr id="60" name="TextBox 59">
            <a:extLst>
              <a:ext uri="{FF2B5EF4-FFF2-40B4-BE49-F238E27FC236}">
                <a16:creationId xmlns:a16="http://schemas.microsoft.com/office/drawing/2014/main" id="{C7479758-9A6C-49A5-B9DE-CFD0DFA14A92}"/>
              </a:ext>
            </a:extLst>
          </p:cNvPr>
          <p:cNvSpPr txBox="1"/>
          <p:nvPr/>
        </p:nvSpPr>
        <p:spPr>
          <a:xfrm>
            <a:off x="1893228" y="5663861"/>
            <a:ext cx="508564" cy="242374"/>
          </a:xfrm>
          <a:prstGeom prst="rect">
            <a:avLst/>
          </a:prstGeom>
          <a:noFill/>
        </p:spPr>
        <p:txBody>
          <a:bodyPr wrap="square" rtlCol="0">
            <a:spAutoFit/>
          </a:bodyPr>
          <a:lstStyle/>
          <a:p>
            <a:pPr algn="r"/>
            <a:r>
              <a:rPr lang="en-US" sz="975" b="1" dirty="0">
                <a:solidFill>
                  <a:schemeClr val="bg1"/>
                </a:solidFill>
              </a:rPr>
              <a:t>SMSC</a:t>
            </a:r>
            <a:endParaRPr lang="en-GB" sz="975" b="1" dirty="0">
              <a:solidFill>
                <a:schemeClr val="bg1"/>
              </a:solidFill>
            </a:endParaRPr>
          </a:p>
        </p:txBody>
      </p:sp>
      <p:grpSp>
        <p:nvGrpSpPr>
          <p:cNvPr id="69" name="Group 68">
            <a:extLst>
              <a:ext uri="{FF2B5EF4-FFF2-40B4-BE49-F238E27FC236}">
                <a16:creationId xmlns:a16="http://schemas.microsoft.com/office/drawing/2014/main" id="{33D8120D-B23D-4EE5-B1BB-7816F9DB0E53}"/>
              </a:ext>
            </a:extLst>
          </p:cNvPr>
          <p:cNvGrpSpPr/>
          <p:nvPr/>
        </p:nvGrpSpPr>
        <p:grpSpPr>
          <a:xfrm>
            <a:off x="6745649" y="5611176"/>
            <a:ext cx="453848" cy="259983"/>
            <a:chOff x="6741091" y="5129445"/>
            <a:chExt cx="453848" cy="259983"/>
          </a:xfrm>
        </p:grpSpPr>
        <p:pic>
          <p:nvPicPr>
            <p:cNvPr id="53" name="Picture 52">
              <a:extLst>
                <a:ext uri="{FF2B5EF4-FFF2-40B4-BE49-F238E27FC236}">
                  <a16:creationId xmlns:a16="http://schemas.microsoft.com/office/drawing/2014/main" id="{015F822E-177B-40F4-803D-9B9EA0D0A4D9}"/>
                </a:ext>
              </a:extLst>
            </p:cNvPr>
            <p:cNvPicPr>
              <a:picLocks noChangeAspect="1"/>
            </p:cNvPicPr>
            <p:nvPr/>
          </p:nvPicPr>
          <p:blipFill>
            <a:blip r:embed="rId6"/>
            <a:stretch>
              <a:fillRect/>
            </a:stretch>
          </p:blipFill>
          <p:spPr>
            <a:xfrm>
              <a:off x="6741091" y="5141757"/>
              <a:ext cx="444607" cy="247671"/>
            </a:xfrm>
            <a:prstGeom prst="rect">
              <a:avLst/>
            </a:prstGeom>
          </p:spPr>
        </p:pic>
        <p:sp>
          <p:nvSpPr>
            <p:cNvPr id="62" name="TextBox 61">
              <a:extLst>
                <a:ext uri="{FF2B5EF4-FFF2-40B4-BE49-F238E27FC236}">
                  <a16:creationId xmlns:a16="http://schemas.microsoft.com/office/drawing/2014/main" id="{A287CF4E-642A-49F1-82DF-DF4EB3CB9267}"/>
                </a:ext>
              </a:extLst>
            </p:cNvPr>
            <p:cNvSpPr txBox="1"/>
            <p:nvPr/>
          </p:nvSpPr>
          <p:spPr>
            <a:xfrm>
              <a:off x="6834742" y="5129445"/>
              <a:ext cx="360197" cy="242374"/>
            </a:xfrm>
            <a:prstGeom prst="rect">
              <a:avLst/>
            </a:prstGeom>
            <a:noFill/>
          </p:spPr>
          <p:txBody>
            <a:bodyPr wrap="square" rtlCol="0">
              <a:spAutoFit/>
            </a:bodyPr>
            <a:lstStyle/>
            <a:p>
              <a:pPr algn="r"/>
              <a:r>
                <a:rPr lang="en-US" sz="975" b="1" dirty="0">
                  <a:solidFill>
                    <a:schemeClr val="bg1"/>
                  </a:solidFill>
                </a:rPr>
                <a:t>PE</a:t>
              </a:r>
              <a:endParaRPr lang="en-GB" sz="975" b="1" dirty="0">
                <a:solidFill>
                  <a:schemeClr val="bg1"/>
                </a:solidFill>
              </a:endParaRPr>
            </a:p>
          </p:txBody>
        </p:sp>
      </p:grpSp>
      <p:grpSp>
        <p:nvGrpSpPr>
          <p:cNvPr id="70" name="Group 69">
            <a:extLst>
              <a:ext uri="{FF2B5EF4-FFF2-40B4-BE49-F238E27FC236}">
                <a16:creationId xmlns:a16="http://schemas.microsoft.com/office/drawing/2014/main" id="{5B91DE4B-AA87-41EB-A4B0-CC40D6252A00}"/>
              </a:ext>
            </a:extLst>
          </p:cNvPr>
          <p:cNvGrpSpPr/>
          <p:nvPr/>
        </p:nvGrpSpPr>
        <p:grpSpPr>
          <a:xfrm>
            <a:off x="8867363" y="5617198"/>
            <a:ext cx="858828" cy="253961"/>
            <a:chOff x="8850601" y="5130289"/>
            <a:chExt cx="858828" cy="253961"/>
          </a:xfrm>
        </p:grpSpPr>
        <p:pic>
          <p:nvPicPr>
            <p:cNvPr id="54" name="Picture 53">
              <a:extLst>
                <a:ext uri="{FF2B5EF4-FFF2-40B4-BE49-F238E27FC236}">
                  <a16:creationId xmlns:a16="http://schemas.microsoft.com/office/drawing/2014/main" id="{2C01E45C-0128-4466-A1B7-84F6AC48D090}"/>
                </a:ext>
              </a:extLst>
            </p:cNvPr>
            <p:cNvPicPr>
              <a:picLocks noChangeAspect="1"/>
            </p:cNvPicPr>
            <p:nvPr/>
          </p:nvPicPr>
          <p:blipFill>
            <a:blip r:embed="rId6"/>
            <a:stretch>
              <a:fillRect/>
            </a:stretch>
          </p:blipFill>
          <p:spPr>
            <a:xfrm>
              <a:off x="8850601" y="5136579"/>
              <a:ext cx="757805" cy="247671"/>
            </a:xfrm>
            <a:prstGeom prst="rect">
              <a:avLst/>
            </a:prstGeom>
          </p:spPr>
        </p:pic>
        <p:sp>
          <p:nvSpPr>
            <p:cNvPr id="63" name="TextBox 62">
              <a:extLst>
                <a:ext uri="{FF2B5EF4-FFF2-40B4-BE49-F238E27FC236}">
                  <a16:creationId xmlns:a16="http://schemas.microsoft.com/office/drawing/2014/main" id="{9946F9B7-B555-420C-8E37-13F0BA7EBA65}"/>
                </a:ext>
              </a:extLst>
            </p:cNvPr>
            <p:cNvSpPr txBox="1"/>
            <p:nvPr/>
          </p:nvSpPr>
          <p:spPr>
            <a:xfrm>
              <a:off x="9061684" y="5130289"/>
              <a:ext cx="647745" cy="242374"/>
            </a:xfrm>
            <a:prstGeom prst="rect">
              <a:avLst/>
            </a:prstGeom>
            <a:noFill/>
          </p:spPr>
          <p:txBody>
            <a:bodyPr wrap="square" rtlCol="0">
              <a:spAutoFit/>
            </a:bodyPr>
            <a:lstStyle/>
            <a:p>
              <a:r>
                <a:rPr lang="en-US" sz="975" b="1" dirty="0">
                  <a:solidFill>
                    <a:schemeClr val="bg1"/>
                  </a:solidFill>
                </a:rPr>
                <a:t>FRENCH</a:t>
              </a:r>
              <a:endParaRPr lang="en-GB" sz="975" b="1" dirty="0">
                <a:solidFill>
                  <a:schemeClr val="bg1"/>
                </a:solidFill>
              </a:endParaRPr>
            </a:p>
          </p:txBody>
        </p:sp>
      </p:grpSp>
      <p:sp>
        <p:nvSpPr>
          <p:cNvPr id="65" name="TextBox 64">
            <a:extLst>
              <a:ext uri="{FF2B5EF4-FFF2-40B4-BE49-F238E27FC236}">
                <a16:creationId xmlns:a16="http://schemas.microsoft.com/office/drawing/2014/main" id="{0A374F86-175C-47D0-8C78-B1351CAA25B7}"/>
              </a:ext>
            </a:extLst>
          </p:cNvPr>
          <p:cNvSpPr txBox="1"/>
          <p:nvPr/>
        </p:nvSpPr>
        <p:spPr>
          <a:xfrm>
            <a:off x="155405" y="133523"/>
            <a:ext cx="1947529" cy="1015663"/>
          </a:xfrm>
          <a:prstGeom prst="rect">
            <a:avLst/>
          </a:prstGeom>
          <a:noFill/>
        </p:spPr>
        <p:txBody>
          <a:bodyPr wrap="square" rtlCol="0">
            <a:spAutoFit/>
          </a:bodyPr>
          <a:lstStyle/>
          <a:p>
            <a:pPr algn="ctr"/>
            <a:r>
              <a:rPr lang="en-US" sz="1500" b="1" dirty="0">
                <a:solidFill>
                  <a:schemeClr val="bg1"/>
                </a:solidFill>
              </a:rPr>
              <a:t>Capital Chaos</a:t>
            </a:r>
          </a:p>
          <a:p>
            <a:pPr algn="ctr"/>
            <a:r>
              <a:rPr lang="en-US" sz="1500" b="1" dirty="0">
                <a:solidFill>
                  <a:schemeClr val="bg1"/>
                </a:solidFill>
              </a:rPr>
              <a:t>Unicorn Class</a:t>
            </a:r>
          </a:p>
          <a:p>
            <a:pPr algn="ctr"/>
            <a:r>
              <a:rPr lang="en-US" sz="1500" b="1">
                <a:solidFill>
                  <a:schemeClr val="bg1"/>
                </a:solidFill>
              </a:rPr>
              <a:t>Spring Term 1</a:t>
            </a:r>
          </a:p>
          <a:p>
            <a:pPr algn="ctr"/>
            <a:r>
              <a:rPr lang="en-US" sz="1500" b="1">
                <a:solidFill>
                  <a:schemeClr val="bg1"/>
                </a:solidFill>
              </a:rPr>
              <a:t>January </a:t>
            </a:r>
            <a:r>
              <a:rPr lang="en-US" sz="1500" b="1" dirty="0">
                <a:solidFill>
                  <a:schemeClr val="bg1"/>
                </a:solidFill>
              </a:rPr>
              <a:t>2025</a:t>
            </a:r>
          </a:p>
        </p:txBody>
      </p:sp>
      <p:grpSp>
        <p:nvGrpSpPr>
          <p:cNvPr id="68" name="Group 67">
            <a:extLst>
              <a:ext uri="{FF2B5EF4-FFF2-40B4-BE49-F238E27FC236}">
                <a16:creationId xmlns:a16="http://schemas.microsoft.com/office/drawing/2014/main" id="{D09C919F-C3BB-4ED5-84D6-BD51CEED735E}"/>
              </a:ext>
            </a:extLst>
          </p:cNvPr>
          <p:cNvGrpSpPr/>
          <p:nvPr/>
        </p:nvGrpSpPr>
        <p:grpSpPr>
          <a:xfrm>
            <a:off x="4303862" y="5628785"/>
            <a:ext cx="516051" cy="249831"/>
            <a:chOff x="4187242" y="5129445"/>
            <a:chExt cx="516051" cy="249831"/>
          </a:xfrm>
        </p:grpSpPr>
        <p:pic>
          <p:nvPicPr>
            <p:cNvPr id="66" name="Picture 65">
              <a:extLst>
                <a:ext uri="{FF2B5EF4-FFF2-40B4-BE49-F238E27FC236}">
                  <a16:creationId xmlns:a16="http://schemas.microsoft.com/office/drawing/2014/main" id="{94A54CD9-AA80-4B8A-9321-8144278466AF}"/>
                </a:ext>
              </a:extLst>
            </p:cNvPr>
            <p:cNvPicPr>
              <a:picLocks noChangeAspect="1"/>
            </p:cNvPicPr>
            <p:nvPr/>
          </p:nvPicPr>
          <p:blipFill>
            <a:blip r:embed="rId6"/>
            <a:stretch>
              <a:fillRect/>
            </a:stretch>
          </p:blipFill>
          <p:spPr>
            <a:xfrm>
              <a:off x="4200828" y="5131605"/>
              <a:ext cx="502465" cy="247671"/>
            </a:xfrm>
            <a:prstGeom prst="rect">
              <a:avLst/>
            </a:prstGeom>
          </p:spPr>
        </p:pic>
        <p:sp>
          <p:nvSpPr>
            <p:cNvPr id="67" name="TextBox 66">
              <a:extLst>
                <a:ext uri="{FF2B5EF4-FFF2-40B4-BE49-F238E27FC236}">
                  <a16:creationId xmlns:a16="http://schemas.microsoft.com/office/drawing/2014/main" id="{326F14C9-7F9E-4247-B96F-D35BC629E865}"/>
                </a:ext>
              </a:extLst>
            </p:cNvPr>
            <p:cNvSpPr txBox="1"/>
            <p:nvPr/>
          </p:nvSpPr>
          <p:spPr>
            <a:xfrm>
              <a:off x="4187242" y="5129445"/>
              <a:ext cx="511431" cy="242374"/>
            </a:xfrm>
            <a:prstGeom prst="rect">
              <a:avLst/>
            </a:prstGeom>
            <a:noFill/>
          </p:spPr>
          <p:txBody>
            <a:bodyPr wrap="square" rtlCol="0">
              <a:spAutoFit/>
            </a:bodyPr>
            <a:lstStyle/>
            <a:p>
              <a:pPr algn="r"/>
              <a:r>
                <a:rPr lang="en-US" sz="975" b="1" dirty="0">
                  <a:solidFill>
                    <a:schemeClr val="bg1"/>
                  </a:solidFill>
                </a:rPr>
                <a:t>ART</a:t>
              </a:r>
              <a:endParaRPr lang="en-GB" sz="975" b="1" dirty="0">
                <a:solidFill>
                  <a:schemeClr val="bg1"/>
                </a:solidFill>
              </a:endParaRPr>
            </a:p>
          </p:txBody>
        </p:sp>
      </p:grpSp>
      <p:sp>
        <p:nvSpPr>
          <p:cNvPr id="41" name="TextBox 40">
            <a:extLst>
              <a:ext uri="{FF2B5EF4-FFF2-40B4-BE49-F238E27FC236}">
                <a16:creationId xmlns:a16="http://schemas.microsoft.com/office/drawing/2014/main" id="{4D855731-983B-4A04-AF5D-C6417EFFC79A}"/>
              </a:ext>
            </a:extLst>
          </p:cNvPr>
          <p:cNvSpPr txBox="1"/>
          <p:nvPr/>
        </p:nvSpPr>
        <p:spPr>
          <a:xfrm>
            <a:off x="4412261" y="696477"/>
            <a:ext cx="5266004" cy="1477328"/>
          </a:xfrm>
          <a:prstGeom prst="rect">
            <a:avLst/>
          </a:prstGeom>
          <a:noFill/>
        </p:spPr>
        <p:txBody>
          <a:bodyPr wrap="square" rtlCol="0">
            <a:spAutoFit/>
          </a:bodyPr>
          <a:lstStyle/>
          <a:p>
            <a:r>
              <a:rPr lang="en-US" sz="1000" dirty="0"/>
              <a:t>As </a:t>
            </a:r>
            <a:r>
              <a:rPr lang="en-US" sz="1000" b="1" dirty="0"/>
              <a:t>Geographers, </a:t>
            </a:r>
            <a:r>
              <a:rPr lang="en-US" sz="1000" dirty="0"/>
              <a:t>we will learn about </a:t>
            </a:r>
            <a:r>
              <a:rPr lang="en-GB" sz="1000" dirty="0"/>
              <a:t>the physical and human characteristics of the United Kingdom, including a detailed exploration of the characteristics and features of the capital city, London.</a:t>
            </a:r>
            <a:endParaRPr lang="en-US" sz="1000" b="1" dirty="0"/>
          </a:p>
          <a:p>
            <a:r>
              <a:rPr lang="en-US" sz="1000" dirty="0"/>
              <a:t>As</a:t>
            </a:r>
            <a:r>
              <a:rPr lang="en-US" sz="1000" b="1" dirty="0"/>
              <a:t> Historians</a:t>
            </a:r>
            <a:r>
              <a:rPr lang="en-US" sz="1000" dirty="0"/>
              <a:t>, we will learn about The Great Fire of London and the chronology of events that led up to it. </a:t>
            </a:r>
          </a:p>
          <a:p>
            <a:r>
              <a:rPr lang="en-US" sz="1000" dirty="0"/>
              <a:t>As </a:t>
            </a:r>
            <a:r>
              <a:rPr lang="en-US" sz="1000" b="1" dirty="0"/>
              <a:t>Design Technologists</a:t>
            </a:r>
            <a:r>
              <a:rPr lang="en-US" sz="1000" dirty="0"/>
              <a:t>, we will have a go at making models of London landmarks, including the London Eye. </a:t>
            </a:r>
          </a:p>
          <a:p>
            <a:r>
              <a:rPr lang="en-US" sz="1000" dirty="0"/>
              <a:t>As  </a:t>
            </a:r>
            <a:r>
              <a:rPr lang="en-US" sz="1000" b="1" dirty="0"/>
              <a:t>Scientists</a:t>
            </a:r>
            <a:r>
              <a:rPr lang="en-US" sz="1000" dirty="0"/>
              <a:t>, we will think about </a:t>
            </a:r>
            <a:r>
              <a:rPr lang="en-GB" sz="1000" b="0" i="0" dirty="0">
                <a:effectLst/>
              </a:rPr>
              <a:t>the seasons, seasonal changes and typical seasonal weather and events. We will learn about measuring the weather and the role of a meteorologist. </a:t>
            </a:r>
            <a:endParaRPr lang="en-US" sz="1000" dirty="0"/>
          </a:p>
        </p:txBody>
      </p:sp>
      <p:sp>
        <p:nvSpPr>
          <p:cNvPr id="43" name="TextBox 42">
            <a:extLst>
              <a:ext uri="{FF2B5EF4-FFF2-40B4-BE49-F238E27FC236}">
                <a16:creationId xmlns:a16="http://schemas.microsoft.com/office/drawing/2014/main" id="{B9A5C11F-27CE-418B-A534-338F374AE5E0}"/>
              </a:ext>
            </a:extLst>
          </p:cNvPr>
          <p:cNvSpPr txBox="1"/>
          <p:nvPr/>
        </p:nvSpPr>
        <p:spPr>
          <a:xfrm>
            <a:off x="4460573" y="3002870"/>
            <a:ext cx="2458915" cy="707886"/>
          </a:xfrm>
          <a:prstGeom prst="rect">
            <a:avLst/>
          </a:prstGeom>
          <a:noFill/>
        </p:spPr>
        <p:txBody>
          <a:bodyPr wrap="square" rtlCol="0">
            <a:spAutoFit/>
          </a:bodyPr>
          <a:lstStyle/>
          <a:p>
            <a:r>
              <a:rPr lang="en-GB" sz="1000" b="1" i="0" dirty="0">
                <a:solidFill>
                  <a:srgbClr val="000000"/>
                </a:solidFill>
                <a:effectLst/>
              </a:rPr>
              <a:t>How do Christians know what is right? </a:t>
            </a:r>
          </a:p>
          <a:p>
            <a:r>
              <a:rPr lang="en-GB" sz="1000" i="0" dirty="0">
                <a:solidFill>
                  <a:srgbClr val="000000"/>
                </a:solidFill>
                <a:effectLst/>
              </a:rPr>
              <a:t>We will </a:t>
            </a:r>
            <a:r>
              <a:rPr lang="en-GB" sz="1000" dirty="0">
                <a:solidFill>
                  <a:srgbClr val="000000"/>
                </a:solidFill>
              </a:rPr>
              <a:t>e</a:t>
            </a:r>
            <a:r>
              <a:rPr lang="en-GB" sz="1000" i="0" dirty="0">
                <a:solidFill>
                  <a:srgbClr val="000000"/>
                </a:solidFill>
                <a:effectLst/>
              </a:rPr>
              <a:t>xplore </a:t>
            </a:r>
            <a:r>
              <a:rPr lang="en-GB" sz="1000" b="0" i="0" dirty="0">
                <a:solidFill>
                  <a:srgbClr val="000000"/>
                </a:solidFill>
                <a:effectLst/>
              </a:rPr>
              <a:t>where Christians seek guidance, how they make decisions </a:t>
            </a:r>
            <a:r>
              <a:rPr lang="en-GB" sz="1000" b="0" i="0">
                <a:solidFill>
                  <a:srgbClr val="000000"/>
                </a:solidFill>
                <a:effectLst/>
              </a:rPr>
              <a:t>and evaluate </a:t>
            </a:r>
            <a:r>
              <a:rPr lang="en-GB" sz="1000" b="0" i="0" dirty="0">
                <a:solidFill>
                  <a:srgbClr val="000000"/>
                </a:solidFill>
                <a:effectLst/>
              </a:rPr>
              <a:t>their decisions. </a:t>
            </a:r>
            <a:endParaRPr lang="en-US" sz="1000" dirty="0"/>
          </a:p>
        </p:txBody>
      </p:sp>
      <p:sp>
        <p:nvSpPr>
          <p:cNvPr id="44" name="TextBox 43">
            <a:extLst>
              <a:ext uri="{FF2B5EF4-FFF2-40B4-BE49-F238E27FC236}">
                <a16:creationId xmlns:a16="http://schemas.microsoft.com/office/drawing/2014/main" id="{5B5EC213-01E7-4176-9C18-F55FBE4E417F}"/>
              </a:ext>
            </a:extLst>
          </p:cNvPr>
          <p:cNvSpPr txBox="1"/>
          <p:nvPr/>
        </p:nvSpPr>
        <p:spPr>
          <a:xfrm>
            <a:off x="7107925" y="2713289"/>
            <a:ext cx="2458915" cy="1323439"/>
          </a:xfrm>
          <a:prstGeom prst="rect">
            <a:avLst/>
          </a:prstGeom>
          <a:noFill/>
        </p:spPr>
        <p:txBody>
          <a:bodyPr wrap="square" rtlCol="0">
            <a:spAutoFit/>
          </a:bodyPr>
          <a:lstStyle/>
          <a:p>
            <a:r>
              <a:rPr lang="en-US" sz="1000" b="1" dirty="0"/>
              <a:t>Mental Health and Emotional </a:t>
            </a:r>
          </a:p>
          <a:p>
            <a:r>
              <a:rPr lang="en-US" sz="1000" b="1" dirty="0"/>
              <a:t>Wellbeing: Friendships</a:t>
            </a:r>
          </a:p>
          <a:p>
            <a:r>
              <a:rPr lang="en-US" sz="1000" dirty="0"/>
              <a:t>We will think about the importance of special people in our lives. We will learn about who can help us with friendships and about making friends. We will think about how we can solve problems that might arise with friendships.</a:t>
            </a:r>
          </a:p>
        </p:txBody>
      </p:sp>
      <p:sp>
        <p:nvSpPr>
          <p:cNvPr id="52" name="TextBox 51">
            <a:extLst>
              <a:ext uri="{FF2B5EF4-FFF2-40B4-BE49-F238E27FC236}">
                <a16:creationId xmlns:a16="http://schemas.microsoft.com/office/drawing/2014/main" id="{BEAEAF32-AAFF-4A5D-873B-C70FB674404C}"/>
              </a:ext>
            </a:extLst>
          </p:cNvPr>
          <p:cNvSpPr txBox="1"/>
          <p:nvPr/>
        </p:nvSpPr>
        <p:spPr>
          <a:xfrm>
            <a:off x="35609" y="5930298"/>
            <a:ext cx="2342738" cy="707886"/>
          </a:xfrm>
          <a:prstGeom prst="rect">
            <a:avLst/>
          </a:prstGeom>
          <a:noFill/>
        </p:spPr>
        <p:txBody>
          <a:bodyPr wrap="square" rtlCol="0">
            <a:spAutoFit/>
          </a:bodyPr>
          <a:lstStyle/>
          <a:p>
            <a:r>
              <a:rPr lang="en-GB" sz="1000" dirty="0">
                <a:solidFill>
                  <a:srgbClr val="000000"/>
                </a:solidFill>
                <a:latin typeface="Calibri" panose="020F0502020204030204" pitchFamily="34" charset="0"/>
                <a:cs typeface="Calibri" panose="020F0502020204030204" pitchFamily="34" charset="0"/>
              </a:rPr>
              <a:t>As part of our SMSC curriculum, children will participate in a variety of activities including RE Day, Safer Internet Day and National Story Telling Week. </a:t>
            </a:r>
            <a:endParaRPr lang="en-GB" sz="1000" b="1" dirty="0">
              <a:solidFill>
                <a:srgbClr val="FF0000"/>
              </a:solidFill>
              <a:latin typeface="Calibri" panose="020F0502020204030204" pitchFamily="34" charset="0"/>
              <a:cs typeface="Calibri" panose="020F0502020204030204" pitchFamily="34" charset="0"/>
            </a:endParaRPr>
          </a:p>
        </p:txBody>
      </p:sp>
      <p:sp>
        <p:nvSpPr>
          <p:cNvPr id="55" name="TextBox 54">
            <a:extLst>
              <a:ext uri="{FF2B5EF4-FFF2-40B4-BE49-F238E27FC236}">
                <a16:creationId xmlns:a16="http://schemas.microsoft.com/office/drawing/2014/main" id="{0B3E0BA9-2D90-4E24-8C91-7B4A5FF4118E}"/>
              </a:ext>
            </a:extLst>
          </p:cNvPr>
          <p:cNvSpPr txBox="1"/>
          <p:nvPr/>
        </p:nvSpPr>
        <p:spPr>
          <a:xfrm>
            <a:off x="2251544" y="2113185"/>
            <a:ext cx="1963537" cy="3477875"/>
          </a:xfrm>
          <a:prstGeom prst="rect">
            <a:avLst/>
          </a:prstGeom>
          <a:noFill/>
        </p:spPr>
        <p:txBody>
          <a:bodyPr wrap="square" rtlCol="0">
            <a:spAutoFit/>
          </a:bodyPr>
          <a:lstStyle/>
          <a:p>
            <a:r>
              <a:rPr lang="en-US" sz="1000" b="1" dirty="0"/>
              <a:t>Children will be taught key aspects of the following:</a:t>
            </a:r>
          </a:p>
          <a:p>
            <a:r>
              <a:rPr lang="en-US" sz="1000" dirty="0"/>
              <a:t>Year 1:</a:t>
            </a:r>
          </a:p>
          <a:p>
            <a:r>
              <a:rPr lang="en-US" sz="1000" dirty="0"/>
              <a:t>Shape</a:t>
            </a:r>
          </a:p>
          <a:p>
            <a:r>
              <a:rPr lang="en-US" sz="1000" dirty="0"/>
              <a:t>Place Value within 10 </a:t>
            </a:r>
          </a:p>
          <a:p>
            <a:r>
              <a:rPr lang="en-US" sz="1000" dirty="0"/>
              <a:t>Addition &amp; Subtraction within 20</a:t>
            </a:r>
          </a:p>
          <a:p>
            <a:endParaRPr lang="en-US" sz="1000" dirty="0"/>
          </a:p>
          <a:p>
            <a:r>
              <a:rPr lang="en-US" sz="1000" dirty="0"/>
              <a:t>Year 2: </a:t>
            </a:r>
          </a:p>
          <a:p>
            <a:r>
              <a:rPr lang="en-US" sz="1000" dirty="0"/>
              <a:t>Subtraction</a:t>
            </a:r>
          </a:p>
          <a:p>
            <a:r>
              <a:rPr lang="en-US" sz="1000" dirty="0"/>
              <a:t>Shape</a:t>
            </a:r>
          </a:p>
          <a:p>
            <a:r>
              <a:rPr lang="en-US" sz="1000" dirty="0"/>
              <a:t>Money </a:t>
            </a:r>
          </a:p>
          <a:p>
            <a:endParaRPr lang="en-US" sz="1000" dirty="0"/>
          </a:p>
          <a:p>
            <a:r>
              <a:rPr lang="en-US" sz="1000" b="1" dirty="0"/>
              <a:t>How you can help at home:</a:t>
            </a:r>
          </a:p>
          <a:p>
            <a:pPr marL="171450" indent="-171450">
              <a:buFont typeface="Arial" panose="020B0604020202020204" pitchFamily="34" charset="0"/>
              <a:buChar char="•"/>
            </a:pPr>
            <a:r>
              <a:rPr lang="en-US" sz="1000" dirty="0"/>
              <a:t>Ensure your child completes their CGP books every week</a:t>
            </a:r>
          </a:p>
          <a:p>
            <a:pPr marL="171450" indent="-171450">
              <a:buFont typeface="Arial" panose="020B0604020202020204" pitchFamily="34" charset="0"/>
              <a:buChar char="•"/>
            </a:pPr>
            <a:r>
              <a:rPr lang="en-US" sz="1000" dirty="0"/>
              <a:t>Support your child to learn their number bonds to 10/100</a:t>
            </a:r>
          </a:p>
          <a:p>
            <a:pPr marL="171450" indent="-171450">
              <a:buFont typeface="Arial" panose="020B0604020202020204" pitchFamily="34" charset="0"/>
              <a:buChar char="•"/>
            </a:pPr>
            <a:r>
              <a:rPr lang="en-US" sz="1000" dirty="0"/>
              <a:t>Practice counting in 2s, 5s and 10s</a:t>
            </a:r>
          </a:p>
          <a:p>
            <a:pPr marL="171450" indent="-171450">
              <a:buFont typeface="Arial" panose="020B0604020202020204" pitchFamily="34" charset="0"/>
              <a:buChar char="•"/>
            </a:pPr>
            <a:r>
              <a:rPr lang="en-US" sz="1000" dirty="0"/>
              <a:t>Explore the app ‘One Minute </a:t>
            </a:r>
            <a:r>
              <a:rPr lang="en-US" sz="1000" dirty="0" err="1"/>
              <a:t>Maths</a:t>
            </a:r>
            <a:r>
              <a:rPr lang="en-US" sz="1000" dirty="0"/>
              <a:t>.’</a:t>
            </a:r>
          </a:p>
          <a:p>
            <a:endParaRPr lang="en-US" sz="1000" dirty="0"/>
          </a:p>
        </p:txBody>
      </p:sp>
      <p:sp>
        <p:nvSpPr>
          <p:cNvPr id="59" name="TextBox 58">
            <a:extLst>
              <a:ext uri="{FF2B5EF4-FFF2-40B4-BE49-F238E27FC236}">
                <a16:creationId xmlns:a16="http://schemas.microsoft.com/office/drawing/2014/main" id="{3719C5D5-BCFD-4481-8355-E3B750002573}"/>
              </a:ext>
            </a:extLst>
          </p:cNvPr>
          <p:cNvSpPr txBox="1"/>
          <p:nvPr/>
        </p:nvSpPr>
        <p:spPr>
          <a:xfrm>
            <a:off x="4412261" y="4476325"/>
            <a:ext cx="2458915" cy="553998"/>
          </a:xfrm>
          <a:prstGeom prst="rect">
            <a:avLst/>
          </a:prstGeom>
          <a:noFill/>
        </p:spPr>
        <p:txBody>
          <a:bodyPr wrap="square" rtlCol="0">
            <a:spAutoFit/>
          </a:bodyPr>
          <a:lstStyle/>
          <a:p>
            <a:r>
              <a:rPr lang="en-US" sz="1000" dirty="0"/>
              <a:t>In </a:t>
            </a:r>
            <a:r>
              <a:rPr lang="en-US" sz="1000" b="1" dirty="0"/>
              <a:t>Computing </a:t>
            </a:r>
            <a:r>
              <a:rPr lang="en-US" sz="1000" dirty="0"/>
              <a:t>we will be designing and programming the movement of a character on a screen to tell stories.  </a:t>
            </a:r>
          </a:p>
        </p:txBody>
      </p:sp>
      <p:sp>
        <p:nvSpPr>
          <p:cNvPr id="61" name="TextBox 60">
            <a:extLst>
              <a:ext uri="{FF2B5EF4-FFF2-40B4-BE49-F238E27FC236}">
                <a16:creationId xmlns:a16="http://schemas.microsoft.com/office/drawing/2014/main" id="{CBD3B849-548D-4343-BA5C-09BD53FCC753}"/>
              </a:ext>
            </a:extLst>
          </p:cNvPr>
          <p:cNvSpPr txBox="1"/>
          <p:nvPr/>
        </p:nvSpPr>
        <p:spPr>
          <a:xfrm>
            <a:off x="4952999" y="5621884"/>
            <a:ext cx="2246497" cy="1169551"/>
          </a:xfrm>
          <a:prstGeom prst="rect">
            <a:avLst/>
          </a:prstGeom>
          <a:noFill/>
        </p:spPr>
        <p:txBody>
          <a:bodyPr wrap="square" lIns="91440" tIns="45720" rIns="91440" bIns="45720" rtlCol="0" anchor="t">
            <a:spAutoFit/>
          </a:bodyPr>
          <a:lstStyle/>
          <a:p>
            <a:r>
              <a:rPr lang="en-US" sz="1000" b="1" dirty="0"/>
              <a:t>H.R.E and Football</a:t>
            </a:r>
          </a:p>
          <a:p>
            <a:r>
              <a:rPr lang="en-US" sz="1000" dirty="0">
                <a:cs typeface="Calibri"/>
              </a:rPr>
              <a:t>In Health-Related Exercise (HRE) children will explore how their body changes during different levels of intensity. In football children will learn how to keep a ball close and under control and pass and shoot effectively. </a:t>
            </a:r>
            <a:endParaRPr lang="en-US" sz="1000" dirty="0">
              <a:highlight>
                <a:srgbClr val="FFFF00"/>
              </a:highlight>
              <a:cs typeface="Calibri"/>
            </a:endParaRPr>
          </a:p>
        </p:txBody>
      </p:sp>
      <p:sp>
        <p:nvSpPr>
          <p:cNvPr id="64" name="TextBox 63">
            <a:extLst>
              <a:ext uri="{FF2B5EF4-FFF2-40B4-BE49-F238E27FC236}">
                <a16:creationId xmlns:a16="http://schemas.microsoft.com/office/drawing/2014/main" id="{4D4D4009-CDC6-4ED0-AC70-9D341E66A067}"/>
              </a:ext>
            </a:extLst>
          </p:cNvPr>
          <p:cNvSpPr txBox="1"/>
          <p:nvPr/>
        </p:nvSpPr>
        <p:spPr>
          <a:xfrm>
            <a:off x="7384170" y="5853550"/>
            <a:ext cx="2251062" cy="707886"/>
          </a:xfrm>
          <a:prstGeom prst="rect">
            <a:avLst/>
          </a:prstGeom>
          <a:noFill/>
        </p:spPr>
        <p:txBody>
          <a:bodyPr wrap="square" lIns="91440" tIns="45720" rIns="91440" bIns="45720" rtlCol="0" anchor="t">
            <a:spAutoFit/>
          </a:bodyPr>
          <a:lstStyle/>
          <a:p>
            <a:r>
              <a:rPr lang="en-US" sz="1000" b="1" dirty="0"/>
              <a:t>Animals</a:t>
            </a:r>
          </a:p>
          <a:p>
            <a:r>
              <a:rPr lang="en-US" sz="1000" dirty="0"/>
              <a:t>We will be learning the names of different animals</a:t>
            </a:r>
            <a:r>
              <a:rPr lang="en-US" sz="1000" dirty="0">
                <a:cs typeface="Calibri"/>
              </a:rPr>
              <a:t> using a variety of songs, using actions to help us.</a:t>
            </a:r>
          </a:p>
        </p:txBody>
      </p:sp>
      <p:sp>
        <p:nvSpPr>
          <p:cNvPr id="71" name="TextBox 70">
            <a:extLst>
              <a:ext uri="{FF2B5EF4-FFF2-40B4-BE49-F238E27FC236}">
                <a16:creationId xmlns:a16="http://schemas.microsoft.com/office/drawing/2014/main" id="{5492B5FF-90D4-45DE-9E1D-F1CD484B243D}"/>
              </a:ext>
            </a:extLst>
          </p:cNvPr>
          <p:cNvSpPr txBox="1"/>
          <p:nvPr/>
        </p:nvSpPr>
        <p:spPr>
          <a:xfrm>
            <a:off x="52084" y="1900580"/>
            <a:ext cx="2086465" cy="2246769"/>
          </a:xfrm>
          <a:prstGeom prst="rect">
            <a:avLst/>
          </a:prstGeom>
          <a:noFill/>
        </p:spPr>
        <p:txBody>
          <a:bodyPr wrap="square" rtlCol="0">
            <a:spAutoFit/>
          </a:bodyPr>
          <a:lstStyle/>
          <a:p>
            <a:r>
              <a:rPr lang="en-US" sz="1000" b="1" dirty="0"/>
              <a:t>Children will be taught the following genres: </a:t>
            </a:r>
          </a:p>
          <a:p>
            <a:pPr marL="171450" indent="-171450">
              <a:buFont typeface="Arial" panose="020B0604020202020204" pitchFamily="34" charset="0"/>
              <a:buChar char="•"/>
            </a:pPr>
            <a:r>
              <a:rPr lang="en-US" sz="1000" dirty="0"/>
              <a:t>Stories with predictable patterns</a:t>
            </a:r>
          </a:p>
          <a:p>
            <a:pPr marL="171450" indent="-171450">
              <a:buFont typeface="Arial" panose="020B0604020202020204" pitchFamily="34" charset="0"/>
              <a:buChar char="•"/>
            </a:pPr>
            <a:r>
              <a:rPr lang="en-US" sz="1000" dirty="0"/>
              <a:t>Recount</a:t>
            </a:r>
          </a:p>
          <a:p>
            <a:pPr marL="171450" indent="-171450">
              <a:buFont typeface="Arial" panose="020B0604020202020204" pitchFamily="34" charset="0"/>
              <a:buChar char="•"/>
            </a:pPr>
            <a:r>
              <a:rPr lang="en-US" sz="1000" dirty="0"/>
              <a:t>Directions</a:t>
            </a:r>
          </a:p>
          <a:p>
            <a:pPr marL="171450" indent="-171450">
              <a:buFont typeface="Arial" panose="020B0604020202020204" pitchFamily="34" charset="0"/>
              <a:buChar char="•"/>
            </a:pPr>
            <a:r>
              <a:rPr lang="en-US" sz="1000" dirty="0"/>
              <a:t>Poems on a theme</a:t>
            </a:r>
          </a:p>
          <a:p>
            <a:endParaRPr lang="en-US" sz="1000" dirty="0">
              <a:highlight>
                <a:srgbClr val="FFFF00"/>
              </a:highlight>
            </a:endParaRPr>
          </a:p>
          <a:p>
            <a:r>
              <a:rPr lang="en-US" sz="1000" b="1" dirty="0"/>
              <a:t>How you can help at home:</a:t>
            </a:r>
          </a:p>
          <a:p>
            <a:pPr marL="171450" indent="-171450">
              <a:buFont typeface="Arial" panose="020B0604020202020204" pitchFamily="34" charset="0"/>
              <a:buChar char="•"/>
            </a:pPr>
            <a:r>
              <a:rPr lang="en-US" sz="1000" dirty="0"/>
              <a:t>Ensure homework is completed</a:t>
            </a:r>
          </a:p>
          <a:p>
            <a:pPr marL="171450" indent="-171450">
              <a:buFont typeface="Arial" panose="020B0604020202020204" pitchFamily="34" charset="0"/>
              <a:buChar char="•"/>
            </a:pPr>
            <a:r>
              <a:rPr lang="en-US" sz="1000" dirty="0"/>
              <a:t>Read regularly at home together</a:t>
            </a:r>
          </a:p>
          <a:p>
            <a:pPr marL="171450" indent="-171450">
              <a:buFont typeface="Arial" panose="020B0604020202020204" pitchFamily="34" charset="0"/>
              <a:buChar char="•"/>
            </a:pPr>
            <a:r>
              <a:rPr lang="en-US" sz="1000" dirty="0"/>
              <a:t>Support your child to learn their spellings</a:t>
            </a:r>
          </a:p>
          <a:p>
            <a:pPr marL="171450" indent="-171450">
              <a:buFont typeface="Arial" panose="020B0604020202020204" pitchFamily="34" charset="0"/>
              <a:buChar char="•"/>
            </a:pPr>
            <a:r>
              <a:rPr lang="en-US" sz="1000" dirty="0"/>
              <a:t>Encourage writing experiences where possible</a:t>
            </a:r>
          </a:p>
        </p:txBody>
      </p:sp>
      <p:sp>
        <p:nvSpPr>
          <p:cNvPr id="72" name="TextBox 71">
            <a:extLst>
              <a:ext uri="{FF2B5EF4-FFF2-40B4-BE49-F238E27FC236}">
                <a16:creationId xmlns:a16="http://schemas.microsoft.com/office/drawing/2014/main" id="{4A93261E-2FB7-40C5-9705-60C67096CB12}"/>
              </a:ext>
            </a:extLst>
          </p:cNvPr>
          <p:cNvSpPr txBox="1"/>
          <p:nvPr/>
        </p:nvSpPr>
        <p:spPr>
          <a:xfrm>
            <a:off x="7107925" y="4378994"/>
            <a:ext cx="2458915" cy="707886"/>
          </a:xfrm>
          <a:prstGeom prst="rect">
            <a:avLst/>
          </a:prstGeom>
          <a:noFill/>
        </p:spPr>
        <p:txBody>
          <a:bodyPr wrap="square" rtlCol="0">
            <a:spAutoFit/>
          </a:bodyPr>
          <a:lstStyle/>
          <a:p>
            <a:r>
              <a:rPr lang="en-US" sz="1000" b="1" dirty="0"/>
              <a:t>On this Island</a:t>
            </a:r>
          </a:p>
          <a:p>
            <a:r>
              <a:rPr lang="en-US" sz="1000" dirty="0"/>
              <a:t>We will </a:t>
            </a:r>
            <a:r>
              <a:rPr lang="en-GB" sz="1000" dirty="0"/>
              <a:t>l</a:t>
            </a:r>
            <a:r>
              <a:rPr lang="en-GB" sz="1000" b="0" i="0" dirty="0">
                <a:effectLst/>
              </a:rPr>
              <a:t>earn folk songs and create sounds to represent three contrasting landscapes: seaside, countryside and city.</a:t>
            </a:r>
            <a:endParaRPr lang="en-US" sz="1000" dirty="0"/>
          </a:p>
        </p:txBody>
      </p:sp>
      <p:sp>
        <p:nvSpPr>
          <p:cNvPr id="73" name="TextBox 72">
            <a:extLst>
              <a:ext uri="{FF2B5EF4-FFF2-40B4-BE49-F238E27FC236}">
                <a16:creationId xmlns:a16="http://schemas.microsoft.com/office/drawing/2014/main" id="{0051CF6A-67DC-44F1-8CA4-30B96CB7FBD7}"/>
              </a:ext>
            </a:extLst>
          </p:cNvPr>
          <p:cNvSpPr txBox="1"/>
          <p:nvPr/>
        </p:nvSpPr>
        <p:spPr>
          <a:xfrm>
            <a:off x="2507372" y="5656479"/>
            <a:ext cx="2342738" cy="1477328"/>
          </a:xfrm>
          <a:prstGeom prst="rect">
            <a:avLst/>
          </a:prstGeom>
          <a:noFill/>
        </p:spPr>
        <p:txBody>
          <a:bodyPr wrap="square" rtlCol="0">
            <a:spAutoFit/>
          </a:bodyPr>
          <a:lstStyle/>
          <a:p>
            <a:endParaRPr lang="en-US" sz="1000" b="1" dirty="0">
              <a:highlight>
                <a:srgbClr val="FFFF00"/>
              </a:highlight>
            </a:endParaRPr>
          </a:p>
          <a:p>
            <a:r>
              <a:rPr lang="en-US" sz="1000" dirty="0"/>
              <a:t>We will use our London theme for the basis of our art this term. We will use stamps and paint to create a city night skyline. We will explore the artist </a:t>
            </a:r>
            <a:r>
              <a:rPr lang="en-GB" sz="1000" dirty="0">
                <a:solidFill>
                  <a:srgbClr val="000000"/>
                </a:solidFill>
                <a:latin typeface="inherit"/>
              </a:rPr>
              <a:t>Stephen Wilshire and sketch a famous London landmarks. </a:t>
            </a:r>
          </a:p>
          <a:p>
            <a:endParaRPr lang="en-US" sz="1000" b="1" dirty="0">
              <a:highlight>
                <a:srgbClr val="FFFF00"/>
              </a:highlight>
            </a:endParaRPr>
          </a:p>
          <a:p>
            <a:endParaRPr lang="en-US" sz="1000" b="1" dirty="0">
              <a:highlight>
                <a:srgbClr val="FFFF00"/>
              </a:highlight>
            </a:endParaRPr>
          </a:p>
        </p:txBody>
      </p:sp>
      <p:pic>
        <p:nvPicPr>
          <p:cNvPr id="9" name="Picture 8">
            <a:extLst>
              <a:ext uri="{FF2B5EF4-FFF2-40B4-BE49-F238E27FC236}">
                <a16:creationId xmlns:a16="http://schemas.microsoft.com/office/drawing/2014/main" id="{5743BEC3-130B-B5A2-5DB7-4330C4198C5B}"/>
              </a:ext>
            </a:extLst>
          </p:cNvPr>
          <p:cNvPicPr>
            <a:picLocks noChangeAspect="1"/>
          </p:cNvPicPr>
          <p:nvPr/>
        </p:nvPicPr>
        <p:blipFill>
          <a:blip r:embed="rId7"/>
          <a:srcRect t="2307" b="-1"/>
          <a:stretch/>
        </p:blipFill>
        <p:spPr>
          <a:xfrm>
            <a:off x="2443324" y="138040"/>
            <a:ext cx="1565843" cy="1370588"/>
          </a:xfrm>
          <a:prstGeom prst="rect">
            <a:avLst/>
          </a:prstGeom>
        </p:spPr>
      </p:pic>
    </p:spTree>
    <p:extLst>
      <p:ext uri="{BB962C8B-B14F-4D97-AF65-F5344CB8AC3E}">
        <p14:creationId xmlns:p14="http://schemas.microsoft.com/office/powerpoint/2010/main" val="28749265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6a158a6a-454f-4afe-a7d4-2c9353e6d01f">
      <Terms xmlns="http://schemas.microsoft.com/office/infopath/2007/PartnerControls"/>
    </lcf76f155ced4ddcb4097134ff3c332f>
    <TaxCatchAll xmlns="27710824-13d0-4ff0-80b4-1133d42a8012"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E2EC87B58BD7A41A7D69ADEBD652E78" ma:contentTypeVersion="20" ma:contentTypeDescription="Create a new document." ma:contentTypeScope="" ma:versionID="2088e89a4c203a38a504b43b6077c5d1">
  <xsd:schema xmlns:xsd="http://www.w3.org/2001/XMLSchema" xmlns:xs="http://www.w3.org/2001/XMLSchema" xmlns:p="http://schemas.microsoft.com/office/2006/metadata/properties" xmlns:ns2="6a158a6a-454f-4afe-a7d4-2c9353e6d01f" xmlns:ns3="27710824-13d0-4ff0-80b4-1133d42a8012" targetNamespace="http://schemas.microsoft.com/office/2006/metadata/properties" ma:root="true" ma:fieldsID="a26314f3cac778e85415cd714f9bbe71" ns2:_="" ns3:_="">
    <xsd:import namespace="6a158a6a-454f-4afe-a7d4-2c9353e6d01f"/>
    <xsd:import namespace="27710824-13d0-4ff0-80b4-1133d42a80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3: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158a6a-454f-4afe-a7d4-2c9353e6d01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3" nillable="true" ma:taxonomy="true" ma:internalName="lcf76f155ced4ddcb4097134ff3c332f" ma:taxonomyFieldName="MediaServiceImageTags" ma:displayName="Image Tags" ma:readOnly="false" ma:fieldId="{5cf76f15-5ced-4ddc-b409-7134ff3c332f}" ma:taxonomyMulti="true" ma:sspId="9b1127a7-ea9e-42e0-b75c-90388b9b2f47"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7710824-13d0-4ff0-80b4-1133d42a80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1" nillable="true" ma:displayName="Taxonomy Catch All Column" ma:hidden="true" ma:list="{f82fe9f2-ec51-4e50-8215-75bb076ba325}" ma:internalName="TaxCatchAll" ma:showField="CatchAllData" ma:web="27710824-13d0-4ff0-80b4-1133d42a80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BFAC91D-BA4B-4311-B5FB-C3D24A6D3EB6}">
  <ds:schemaRefs>
    <ds:schemaRef ds:uri="http://purl.org/dc/dcmitype/"/>
    <ds:schemaRef ds:uri="http://schemas.microsoft.com/office/infopath/2007/PartnerControls"/>
    <ds:schemaRef ds:uri="http://schemas.microsoft.com/office/2006/metadata/properties"/>
    <ds:schemaRef ds:uri="http://schemas.microsoft.com/office/2006/documentManagement/types"/>
    <ds:schemaRef ds:uri="http://purl.org/dc/terms/"/>
    <ds:schemaRef ds:uri="http://schemas.openxmlformats.org/package/2006/metadata/core-properties"/>
    <ds:schemaRef ds:uri="0781c4ca-b66a-4230-97a3-a8e30a45abe1"/>
    <ds:schemaRef ds:uri="http://www.w3.org/XML/1998/namespace"/>
    <ds:schemaRef ds:uri="http://purl.org/dc/elements/1.1/"/>
  </ds:schemaRefs>
</ds:datastoreItem>
</file>

<file path=customXml/itemProps2.xml><?xml version="1.0" encoding="utf-8"?>
<ds:datastoreItem xmlns:ds="http://schemas.openxmlformats.org/officeDocument/2006/customXml" ds:itemID="{49B35DAB-1654-4039-AA5B-082FDDC5C431}">
  <ds:schemaRefs>
    <ds:schemaRef ds:uri="http://schemas.microsoft.com/sharepoint/v3/contenttype/forms"/>
  </ds:schemaRefs>
</ds:datastoreItem>
</file>

<file path=customXml/itemProps3.xml><?xml version="1.0" encoding="utf-8"?>
<ds:datastoreItem xmlns:ds="http://schemas.openxmlformats.org/officeDocument/2006/customXml" ds:itemID="{9A6499A7-BC3F-471A-80A2-688A4F39E8F6}"/>
</file>

<file path=docProps/app.xml><?xml version="1.0" encoding="utf-8"?>
<Properties xmlns="http://schemas.openxmlformats.org/officeDocument/2006/extended-properties" xmlns:vt="http://schemas.openxmlformats.org/officeDocument/2006/docPropsVTypes">
  <Template>Office Theme</Template>
  <TotalTime>5106</TotalTime>
  <Words>506</Words>
  <Application>Microsoft Office PowerPoint</Application>
  <PresentationFormat>A4 Paper (210x297 mm)</PresentationFormat>
  <Paragraphs>61</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inherit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9313123 office.3123</dc:creator>
  <cp:lastModifiedBy>Mrs Davies</cp:lastModifiedBy>
  <cp:revision>58</cp:revision>
  <cp:lastPrinted>2021-05-28T11:17:02Z</cp:lastPrinted>
  <dcterms:created xsi:type="dcterms:W3CDTF">2021-05-28T10:08:42Z</dcterms:created>
  <dcterms:modified xsi:type="dcterms:W3CDTF">2024-12-18T09:39:54Z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0x0101005E2EC87B58BD7A41A7D69ADEBD652E78</vt:lpwstr>
  </property>
</Properties>
</file>