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1"/>
            <a:ext cx="5365443" cy="238513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9530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9114" y="2689264"/>
            <a:ext cx="2641815" cy="1327512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3" y="5574821"/>
            <a:ext cx="2361957" cy="12136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146" y="2152818"/>
            <a:ext cx="1971465" cy="309831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51" y="5566889"/>
            <a:ext cx="2326188" cy="121360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037" y="5574822"/>
            <a:ext cx="23261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346607" y="5574821"/>
            <a:ext cx="2326188" cy="119774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TOPICS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507" y="2228866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209" y="2728969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43517" y="220444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88609" y="272730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3" y="2668362"/>
            <a:ext cx="2687263" cy="13484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7354" y="4090386"/>
            <a:ext cx="2640178" cy="13485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862" y="4090386"/>
            <a:ext cx="2640178" cy="139332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4460" y="4134364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0268" y="5663861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318760" y="4134364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893228" y="566386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745649" y="5611176"/>
            <a:ext cx="453848" cy="259983"/>
            <a:chOff x="6741091" y="5129445"/>
            <a:chExt cx="453848" cy="25998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1091" y="5141757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834742" y="5129445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129126" y="230521"/>
            <a:ext cx="1947529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Griffin Topics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Summer Term 2 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June 2024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3744176" y="5613966"/>
            <a:ext cx="1083278" cy="286511"/>
            <a:chOff x="3922042" y="5117843"/>
            <a:chExt cx="819042" cy="261433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56905" y="5131605"/>
              <a:ext cx="646388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3922042" y="5117843"/>
              <a:ext cx="819042" cy="221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 &amp; DESIGN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95985"/>
            <a:ext cx="5266004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Scientists</a:t>
            </a:r>
            <a:r>
              <a:rPr lang="en-US" sz="1000" dirty="0"/>
              <a:t>, we will learn about </a:t>
            </a:r>
            <a:r>
              <a:rPr lang="en-US" sz="1000" b="1" dirty="0"/>
              <a:t>electrical circuits</a:t>
            </a:r>
            <a:r>
              <a:rPr lang="en-US" sz="1000" dirty="0"/>
              <a:t>, their components and how they function. We will design and make a programmable device</a:t>
            </a:r>
            <a:r>
              <a:rPr lang="en-GB" sz="1000" dirty="0"/>
              <a:t>. We will also look at how </a:t>
            </a:r>
            <a:r>
              <a:rPr lang="en-GB" sz="1000" b="1" dirty="0"/>
              <a:t>light</a:t>
            </a:r>
            <a:r>
              <a:rPr lang="en-GB" sz="1000" dirty="0"/>
              <a:t> behaves and explore how we see light and colours, and phenomena associated with light, including shadows, reflections and refraction. 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learn about </a:t>
            </a:r>
            <a:r>
              <a:rPr lang="en-US" sz="1000" b="1" dirty="0"/>
              <a:t>our changing world </a:t>
            </a:r>
            <a:r>
              <a:rPr lang="en-US" sz="1000" dirty="0"/>
              <a:t>and revise the features of Earth. We will develop our map skills and find out more about map scales and symbols, grid references and contour lines. We will </a:t>
            </a:r>
            <a:r>
              <a:rPr lang="en-US" sz="1000" dirty="0" err="1"/>
              <a:t>analyse</a:t>
            </a:r>
            <a:r>
              <a:rPr lang="en-US" sz="1000" dirty="0"/>
              <a:t> data and carry out fieldwork. We will learn about climate change and the importance of global trade.</a:t>
            </a:r>
          </a:p>
          <a:p>
            <a:r>
              <a:rPr lang="en-US" sz="1000" dirty="0"/>
              <a:t>As </a:t>
            </a:r>
            <a:r>
              <a:rPr lang="en-US" sz="1000" b="1" dirty="0"/>
              <a:t>Design Technologists</a:t>
            </a:r>
            <a:r>
              <a:rPr lang="en-US" sz="1000" dirty="0"/>
              <a:t>, we will learn about remarkable </a:t>
            </a:r>
            <a:r>
              <a:rPr lang="en-US" sz="1000" b="1" dirty="0"/>
              <a:t>engineers</a:t>
            </a:r>
            <a:r>
              <a:rPr lang="en-US" sz="1000" dirty="0"/>
              <a:t> and significant bridges. We will discover how to identify features such as beams, arches and trusses. Finally, we will complete a bridge-building challenge to create a bridge prototype.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291870" y="2967178"/>
            <a:ext cx="2662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What does it mean to live a good life?</a:t>
            </a:r>
          </a:p>
          <a:p>
            <a:r>
              <a:rPr lang="en-US" sz="1000" dirty="0"/>
              <a:t>We will explore </a:t>
            </a:r>
            <a:r>
              <a:rPr lang="en-GB" sz="1000" dirty="0"/>
              <a:t>the philosophical background to making choices about how to live. This will include Aristotle’s Golden Mean and the Golden Rule.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148144" y="2689264"/>
            <a:ext cx="1990767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Children will be taught key aspects of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Measuring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Volume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Converting units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/>
              <a:t>Problem Solving</a:t>
            </a:r>
            <a:endParaRPr lang="en-US" sz="1000" b="1" dirty="0"/>
          </a:p>
          <a:p>
            <a:r>
              <a:rPr lang="en-US" sz="1000" b="1" dirty="0"/>
              <a:t>	</a:t>
            </a: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  <a:endParaRPr lang="en-US" sz="1000" dirty="0">
              <a:ea typeface="Calibri" panose="020F0502020204030204"/>
              <a:cs typeface="Calibri" panose="020F0502020204030204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62773" y="4380914"/>
            <a:ext cx="252085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In E-safety </a:t>
            </a:r>
            <a:r>
              <a:rPr lang="en-US" sz="1000" dirty="0"/>
              <a:t>we will explore the importance of on-line safety including privacy and security.</a:t>
            </a:r>
          </a:p>
          <a:p>
            <a:r>
              <a:rPr lang="en-US" sz="1000" b="1" dirty="0"/>
              <a:t>In Computing,</a:t>
            </a:r>
            <a:r>
              <a:rPr lang="en-US" sz="900" b="1" dirty="0"/>
              <a:t> </a:t>
            </a:r>
            <a:r>
              <a:rPr lang="en-GB" sz="1000" dirty="0">
                <a:solidFill>
                  <a:srgbClr val="000000"/>
                </a:solidFill>
                <a:latin typeface="Quicksand"/>
              </a:rPr>
              <a:t>we </a:t>
            </a:r>
            <a:r>
              <a:rPr lang="en-GB" sz="1000" b="0" i="0" u="none" strike="noStrike" dirty="0">
                <a:solidFill>
                  <a:srgbClr val="000000"/>
                </a:solidFill>
                <a:effectLst/>
                <a:latin typeface="Quicksand"/>
              </a:rPr>
              <a:t>will find out that vector images are made up of shapes and will learn how to use the different drawing tools and how images are created in layers.</a:t>
            </a:r>
            <a:endParaRPr lang="en-US" sz="1000" dirty="0">
              <a:ea typeface="Calibri"/>
              <a:cs typeface="Calibri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5026377" y="5746683"/>
            <a:ext cx="2266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sz="1000" dirty="0"/>
              <a:t>We will develop our ball skills through playing tennis. We will take part in athletics and swimming. We will participate in other activities during the residential. 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384170" y="5746682"/>
            <a:ext cx="2251062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1000" dirty="0">
              <a:ea typeface="Calibri"/>
              <a:cs typeface="Calibri"/>
            </a:endParaRPr>
          </a:p>
          <a:p>
            <a:r>
              <a:rPr lang="en-US" sz="1000" dirty="0"/>
              <a:t>We will learn  to speak with increasing confidence, fluency and spontaneity. Topics for this term include: La France, au </a:t>
            </a:r>
            <a:r>
              <a:rPr lang="en-US" sz="1000" dirty="0" err="1"/>
              <a:t>vacances</a:t>
            </a:r>
            <a:r>
              <a:rPr lang="en-US" sz="1000" dirty="0"/>
              <a:t> et les </a:t>
            </a:r>
            <a:r>
              <a:rPr lang="en-US" sz="1000" dirty="0" err="1"/>
              <a:t>vetements</a:t>
            </a:r>
            <a:r>
              <a:rPr lang="en-US" sz="1000" dirty="0"/>
              <a:t>. </a:t>
            </a:r>
            <a:endParaRPr lang="en-US" sz="1000" dirty="0">
              <a:solidFill>
                <a:srgbClr val="222222"/>
              </a:solidFill>
              <a:ea typeface="+mn-lt"/>
              <a:cs typeface="+mn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3114" y="1760122"/>
            <a:ext cx="208646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Non-chronological reports</a:t>
            </a:r>
            <a:r>
              <a:rPr lang="en-US" sz="1000" dirty="0"/>
              <a:t>: we will write reports about allotments and plan and design our own allotments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Narrative</a:t>
            </a:r>
            <a:r>
              <a:rPr lang="en-US" sz="1000" dirty="0"/>
              <a:t>: we will short stories to share within the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Recounts</a:t>
            </a:r>
            <a:r>
              <a:rPr lang="en-US" sz="1000" dirty="0"/>
              <a:t>: we will write recounts about our experiences during the residential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Drama</a:t>
            </a:r>
            <a:r>
              <a:rPr lang="en-US" sz="1000" dirty="0"/>
              <a:t>: we will take part in the end of year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The Secret Garden by Frances Hodgson Burnett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SPAG</a:t>
            </a:r>
            <a:r>
              <a:rPr lang="en-US" sz="1000" dirty="0"/>
              <a:t> – apostrophes, sentence types, determiners, prepositions, adverbs</a:t>
            </a:r>
            <a:r>
              <a:rPr lang="en-US" sz="1000"/>
              <a:t>, tenses</a:t>
            </a: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</a:t>
            </a:r>
          </a:p>
          <a:p>
            <a:endParaRPr lang="en-US" sz="1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07304" y="4376738"/>
            <a:ext cx="245891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/>
              <a:t>School Production</a:t>
            </a:r>
          </a:p>
          <a:p>
            <a:r>
              <a:rPr lang="en-US" sz="1000" dirty="0"/>
              <a:t>We will develop our singing and musical skills whilst taking part in the end of year school production.</a:t>
            </a:r>
            <a:endParaRPr lang="en-US" sz="10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471163" y="5730261"/>
            <a:ext cx="2402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GB" sz="1000" b="0" i="0" dirty="0">
                <a:solidFill>
                  <a:srgbClr val="303030"/>
                </a:solidFill>
                <a:effectLst/>
              </a:rPr>
              <a:t>We will learn about Environmental Artists and how they address concerns relating to the natural and urban environment. We will create artwork using the principles of reuse, recycle and repurpose. </a:t>
            </a:r>
            <a:endParaRPr lang="en-US" sz="1000" dirty="0"/>
          </a:p>
        </p:txBody>
      </p:sp>
      <p:pic>
        <p:nvPicPr>
          <p:cNvPr id="1026" name="Picture 2" descr="Allotment">
            <a:extLst>
              <a:ext uri="{FF2B5EF4-FFF2-40B4-BE49-F238E27FC236}">
                <a16:creationId xmlns:a16="http://schemas.microsoft.com/office/drawing/2014/main" id="{8A8812E8-9999-48CA-81A6-BE252A6A5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0924"/>
            <a:ext cx="1959571" cy="195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FC63815-0150-4925-B6E3-C66648D64C81}"/>
              </a:ext>
            </a:extLst>
          </p:cNvPr>
          <p:cNvSpPr txBox="1"/>
          <p:nvPr/>
        </p:nvSpPr>
        <p:spPr>
          <a:xfrm>
            <a:off x="7001619" y="2830572"/>
            <a:ext cx="26194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>
                <a:ea typeface="Calibri"/>
                <a:cs typeface="Calibri"/>
              </a:rPr>
              <a:t>SRE</a:t>
            </a:r>
          </a:p>
          <a:p>
            <a:endParaRPr lang="en-GB" sz="1000" b="1" dirty="0">
              <a:ea typeface="Calibri"/>
              <a:cs typeface="Calibri"/>
            </a:endParaRPr>
          </a:p>
          <a:p>
            <a:r>
              <a:rPr lang="en-GB" sz="1000" dirty="0">
                <a:ea typeface="Calibri"/>
                <a:cs typeface="Calibri"/>
              </a:rPr>
              <a:t>We will learn about the changes during puberty, healthy relationships and human reproduction.</a:t>
            </a:r>
          </a:p>
          <a:p>
            <a:endParaRPr lang="en-GB" sz="1000" b="1" dirty="0">
              <a:ea typeface="Calibri"/>
              <a:cs typeface="Calibri"/>
            </a:endParaRPr>
          </a:p>
          <a:p>
            <a:endParaRPr lang="en-GB" sz="1000" b="1" dirty="0"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72EB4C-1420-4326-BF5D-798FEEE5CC75}"/>
              </a:ext>
            </a:extLst>
          </p:cNvPr>
          <p:cNvSpPr txBox="1"/>
          <p:nvPr/>
        </p:nvSpPr>
        <p:spPr>
          <a:xfrm>
            <a:off x="165610" y="5911532"/>
            <a:ext cx="21909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We will explore spiritual, moral, cultural and social issues. We will do this through a range of events and activities including the Leavers’ Service, RE Day and Pupil Voice, </a:t>
            </a:r>
          </a:p>
        </p:txBody>
      </p:sp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20" ma:contentTypeDescription="Create a new document." ma:contentTypeScope="" ma:versionID="2088e89a4c203a38a504b43b6077c5d1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a26314f3cac778e85415cd714f9bbe71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Props1.xml><?xml version="1.0" encoding="utf-8"?>
<ds:datastoreItem xmlns:ds="http://schemas.openxmlformats.org/officeDocument/2006/customXml" ds:itemID="{4B0255B9-16DA-46BE-BB43-0035A7724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FAC91D-BA4B-4311-B5FB-C3D24A6D3EB6}">
  <ds:schemaRefs>
    <ds:schemaRef ds:uri="http://www.w3.org/XML/1998/namespace"/>
    <ds:schemaRef ds:uri="http://schemas.microsoft.com/office/2006/documentManagement/types"/>
    <ds:schemaRef ds:uri="27710824-13d0-4ff0-80b4-1133d42a8012"/>
    <ds:schemaRef ds:uri="http://schemas.microsoft.com/office/infopath/2007/PartnerControls"/>
    <ds:schemaRef ds:uri="http://purl.org/dc/terms/"/>
    <ds:schemaRef ds:uri="6a158a6a-454f-4afe-a7d4-2c9353e6d01f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5641</TotalTime>
  <Words>556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Quicksand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Mrs Jarrett</cp:lastModifiedBy>
  <cp:revision>207</cp:revision>
  <cp:lastPrinted>2024-04-15T06:45:08Z</cp:lastPrinted>
  <dcterms:created xsi:type="dcterms:W3CDTF">2021-05-28T10:08:42Z</dcterms:created>
  <dcterms:modified xsi:type="dcterms:W3CDTF">2024-05-21T12:09:36Z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</Properties>
</file>