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8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1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4DE7-7F8A-4FF9-8E17-4EB95647ECF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62656C7-FA13-4C84-97F1-4787E0C107DE}"/>
              </a:ext>
            </a:extLst>
          </p:cNvPr>
          <p:cNvSpPr/>
          <p:nvPr/>
        </p:nvSpPr>
        <p:spPr>
          <a:xfrm>
            <a:off x="3579966" y="232964"/>
            <a:ext cx="6124655" cy="184169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3E8DE4E-A95E-483A-A699-EABB5AA1488B}"/>
              </a:ext>
            </a:extLst>
          </p:cNvPr>
          <p:cNvSpPr/>
          <p:nvPr/>
        </p:nvSpPr>
        <p:spPr>
          <a:xfrm>
            <a:off x="118624" y="230521"/>
            <a:ext cx="3277720" cy="1017101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787B26A-CAFA-4122-9581-3993AFD111D0}"/>
              </a:ext>
            </a:extLst>
          </p:cNvPr>
          <p:cNvSpPr/>
          <p:nvPr/>
        </p:nvSpPr>
        <p:spPr>
          <a:xfrm>
            <a:off x="184754" y="2212463"/>
            <a:ext cx="2152824" cy="452500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238F6DB-F444-4881-B025-A9E420DFE549}"/>
              </a:ext>
            </a:extLst>
          </p:cNvPr>
          <p:cNvSpPr/>
          <p:nvPr/>
        </p:nvSpPr>
        <p:spPr>
          <a:xfrm>
            <a:off x="4499442" y="2221540"/>
            <a:ext cx="2515142" cy="13275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dirty="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2D3692A2-2089-469E-85F5-99870EEDF311}"/>
              </a:ext>
            </a:extLst>
          </p:cNvPr>
          <p:cNvSpPr/>
          <p:nvPr/>
        </p:nvSpPr>
        <p:spPr>
          <a:xfrm>
            <a:off x="10215513" y="3971329"/>
            <a:ext cx="2361957" cy="121360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D18C7-25B7-44A9-9046-7A1A8B51A8D6}"/>
              </a:ext>
            </a:extLst>
          </p:cNvPr>
          <p:cNvSpPr/>
          <p:nvPr/>
        </p:nvSpPr>
        <p:spPr>
          <a:xfrm>
            <a:off x="255503" y="1289314"/>
            <a:ext cx="3003962" cy="78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EC4A2F-C5DE-4CCC-8DB2-59F9D9C3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68" y="2226930"/>
            <a:ext cx="1971465" cy="34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CBEE75-4041-4AEF-9595-72ECCC1E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44" y="5412682"/>
            <a:ext cx="2472640" cy="13247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51014B-E3ED-466A-AF6F-22D18013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735" y="5412683"/>
            <a:ext cx="2623553" cy="1324788"/>
          </a:xfrm>
          <a:prstGeom prst="rect">
            <a:avLst/>
          </a:prstGeom>
        </p:spPr>
      </p:pic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5293D54B-F153-4EFE-B15D-9A2E14673BE2}"/>
              </a:ext>
            </a:extLst>
          </p:cNvPr>
          <p:cNvSpPr/>
          <p:nvPr/>
        </p:nvSpPr>
        <p:spPr>
          <a:xfrm>
            <a:off x="2421290" y="5695071"/>
            <a:ext cx="1971465" cy="104239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dirty="0"/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636DECAC-2F18-46A6-ADDE-660CB269DD6E}"/>
              </a:ext>
            </a:extLst>
          </p:cNvPr>
          <p:cNvSpPr/>
          <p:nvPr/>
        </p:nvSpPr>
        <p:spPr>
          <a:xfrm>
            <a:off x="7901940" y="343557"/>
            <a:ext cx="1700976" cy="262217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CC7A50-1E51-417D-BBDA-7AF9CE5175D3}"/>
              </a:ext>
            </a:extLst>
          </p:cNvPr>
          <p:cNvSpPr txBox="1"/>
          <p:nvPr/>
        </p:nvSpPr>
        <p:spPr>
          <a:xfrm>
            <a:off x="7437120" y="338328"/>
            <a:ext cx="219387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8" b="1" dirty="0">
                <a:solidFill>
                  <a:schemeClr val="bg1"/>
                </a:solidFill>
              </a:rPr>
              <a:t>Characteristics of Learning</a:t>
            </a:r>
            <a:endParaRPr lang="en-GB" sz="1138" b="1" dirty="0">
              <a:solidFill>
                <a:schemeClr val="bg1"/>
              </a:solidFill>
            </a:endParaRPr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8A26E71E-1D93-4303-BFF3-A5F608277CDC}"/>
              </a:ext>
            </a:extLst>
          </p:cNvPr>
          <p:cNvSpPr/>
          <p:nvPr/>
        </p:nvSpPr>
        <p:spPr>
          <a:xfrm>
            <a:off x="1114243" y="2291146"/>
            <a:ext cx="948840" cy="25007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7A914-7E4B-4A78-A7A8-2B183988055F}"/>
              </a:ext>
            </a:extLst>
          </p:cNvPr>
          <p:cNvSpPr txBox="1"/>
          <p:nvPr/>
        </p:nvSpPr>
        <p:spPr>
          <a:xfrm>
            <a:off x="1258368" y="2279663"/>
            <a:ext cx="83520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LITERACY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EFB4DA6-B0C8-40A0-9658-92E67EE6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78" y="2282193"/>
            <a:ext cx="1153316" cy="247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A906BF-7CD9-49CF-8AE7-148C4AD7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944" y="2260121"/>
            <a:ext cx="2451096" cy="2476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39B9080-EA0F-45A5-8BB1-C668E8DF89F6}"/>
              </a:ext>
            </a:extLst>
          </p:cNvPr>
          <p:cNvSpPr txBox="1"/>
          <p:nvPr/>
        </p:nvSpPr>
        <p:spPr>
          <a:xfrm>
            <a:off x="3040082" y="2280299"/>
            <a:ext cx="114260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MATHEMATICS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35012C-E248-476E-98E5-B0FBE0B6D680}"/>
              </a:ext>
            </a:extLst>
          </p:cNvPr>
          <p:cNvSpPr txBox="1"/>
          <p:nvPr/>
        </p:nvSpPr>
        <p:spPr>
          <a:xfrm>
            <a:off x="4427599" y="2258460"/>
            <a:ext cx="257964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Personal, Social and Emotional Development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BB634BC-D462-4225-B115-407652B2E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987" y="2224264"/>
            <a:ext cx="2623776" cy="13247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DC5DDA9-A636-4BE7-84D3-B19CF2D44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944" y="3667295"/>
            <a:ext cx="2623554" cy="16672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F63C65-25F3-4093-8A43-71E537B06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944" y="3667295"/>
            <a:ext cx="2472640" cy="166729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FE1AE1-408D-4885-8082-7D2320A7D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517" y="2264345"/>
            <a:ext cx="1762766" cy="2476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4BF5C8-3A52-4F28-8165-9AE945471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315" y="3749987"/>
            <a:ext cx="1630255" cy="247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ECBFFA-F669-4F09-BD38-553487A6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714" y="5513012"/>
            <a:ext cx="736615" cy="2476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47400CB-98A0-4064-B430-BAFF350F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634" y="5760683"/>
            <a:ext cx="525333" cy="247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921C644-530F-4FE5-98B1-21D2AAF1AC42}"/>
              </a:ext>
            </a:extLst>
          </p:cNvPr>
          <p:cNvSpPr txBox="1"/>
          <p:nvPr/>
        </p:nvSpPr>
        <p:spPr>
          <a:xfrm>
            <a:off x="7891128" y="2265002"/>
            <a:ext cx="185041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Communication and Language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D3F9CA-546A-4034-B270-D0BA958BE1F5}"/>
              </a:ext>
            </a:extLst>
          </p:cNvPr>
          <p:cNvSpPr txBox="1"/>
          <p:nvPr/>
        </p:nvSpPr>
        <p:spPr>
          <a:xfrm>
            <a:off x="9060373" y="5518309"/>
            <a:ext cx="6765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RE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6333B-4BA1-458A-B1BB-1B8CA983E209}"/>
              </a:ext>
            </a:extLst>
          </p:cNvPr>
          <p:cNvSpPr txBox="1"/>
          <p:nvPr/>
        </p:nvSpPr>
        <p:spPr>
          <a:xfrm>
            <a:off x="5181517" y="3747567"/>
            <a:ext cx="173577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Understanding of the World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479758-9A6C-49A5-B9DE-CFD0DFA14A92}"/>
              </a:ext>
            </a:extLst>
          </p:cNvPr>
          <p:cNvSpPr txBox="1"/>
          <p:nvPr/>
        </p:nvSpPr>
        <p:spPr>
          <a:xfrm>
            <a:off x="3806296" y="5760048"/>
            <a:ext cx="5085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SMSC</a:t>
            </a:r>
            <a:endParaRPr lang="en-GB" sz="975" b="1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D8120D-B23D-4EE5-B1BB-7816F9DB0E53}"/>
              </a:ext>
            </a:extLst>
          </p:cNvPr>
          <p:cNvGrpSpPr/>
          <p:nvPr/>
        </p:nvGrpSpPr>
        <p:grpSpPr>
          <a:xfrm>
            <a:off x="8313226" y="3728425"/>
            <a:ext cx="1439537" cy="259983"/>
            <a:chOff x="6741091" y="5129445"/>
            <a:chExt cx="453848" cy="25998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15F822E-177B-40F4-803D-9B9EA0D0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1091" y="5141757"/>
              <a:ext cx="444607" cy="24767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87CF4E-642A-49F1-82DF-DF4EB3CB9267}"/>
                </a:ext>
              </a:extLst>
            </p:cNvPr>
            <p:cNvSpPr txBox="1"/>
            <p:nvPr/>
          </p:nvSpPr>
          <p:spPr>
            <a:xfrm>
              <a:off x="6771250" y="5129445"/>
              <a:ext cx="423689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75" b="1" dirty="0">
                  <a:solidFill>
                    <a:schemeClr val="bg1"/>
                  </a:solidFill>
                </a:rPr>
                <a:t>Physical Development</a:t>
              </a:r>
              <a:endParaRPr lang="en-GB" sz="97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A374F86-175C-47D0-8C78-B1351CAA25B7}"/>
              </a:ext>
            </a:extLst>
          </p:cNvPr>
          <p:cNvSpPr txBox="1"/>
          <p:nvPr/>
        </p:nvSpPr>
        <p:spPr>
          <a:xfrm>
            <a:off x="221660" y="304233"/>
            <a:ext cx="301046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5" b="1" dirty="0">
                <a:solidFill>
                  <a:schemeClr val="bg1"/>
                </a:solidFill>
              </a:rPr>
              <a:t>Big Wide World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Pegasus Class 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Summer Term June 2024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4A54CD9-AA80-4B8A-9321-814427846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739" y="5495023"/>
            <a:ext cx="1714971" cy="2476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26F14C9-7F9E-4247-B96F-D35BC629E865}"/>
              </a:ext>
            </a:extLst>
          </p:cNvPr>
          <p:cNvSpPr txBox="1"/>
          <p:nvPr/>
        </p:nvSpPr>
        <p:spPr>
          <a:xfrm>
            <a:off x="5216137" y="5501559"/>
            <a:ext cx="174557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Expressive Arts and Design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9DC53-0E7B-4137-8376-6D02BFFE2AE5}"/>
              </a:ext>
            </a:extLst>
          </p:cNvPr>
          <p:cNvSpPr txBox="1"/>
          <p:nvPr/>
        </p:nvSpPr>
        <p:spPr>
          <a:xfrm>
            <a:off x="3656819" y="397175"/>
            <a:ext cx="5885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Investigative</a:t>
            </a:r>
            <a:r>
              <a:rPr lang="en-US" sz="1200" dirty="0"/>
              <a:t> </a:t>
            </a:r>
            <a:r>
              <a:rPr lang="en-US" sz="1200" b="1" dirty="0"/>
              <a:t>Learners</a:t>
            </a:r>
            <a:r>
              <a:rPr lang="en-US" sz="1200" dirty="0"/>
              <a:t> we will explore and experience things, and ‘have a go’.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Active Learners </a:t>
            </a:r>
            <a:r>
              <a:rPr lang="en-US" sz="1200" dirty="0"/>
              <a:t>we will concentrate and keep on trying if we encounter difficulties and enjoy our achievements.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Creative and Critical Thinkers </a:t>
            </a:r>
            <a:r>
              <a:rPr lang="en-US" sz="1200" dirty="0"/>
              <a:t>we will formulate our own ideas and make links between ideas. We will develop our own strategies for doing things.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35A70-F0E4-45AC-9F58-D85389E86DA9}"/>
              </a:ext>
            </a:extLst>
          </p:cNvPr>
          <p:cNvSpPr txBox="1"/>
          <p:nvPr/>
        </p:nvSpPr>
        <p:spPr>
          <a:xfrm>
            <a:off x="179741" y="2600720"/>
            <a:ext cx="21116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Reading-</a:t>
            </a:r>
          </a:p>
          <a:p>
            <a:r>
              <a:rPr lang="en-US" sz="900" dirty="0"/>
              <a:t>Nursery children will continue to develop their phonics knowledge through different animals. </a:t>
            </a:r>
          </a:p>
          <a:p>
            <a:r>
              <a:rPr lang="en-US" sz="900" dirty="0"/>
              <a:t>Reception children will revisit all Phase 3 diagraphs and trigraphs, then begin to explore CVCC, CCVC words.  </a:t>
            </a:r>
          </a:p>
          <a:p>
            <a:r>
              <a:rPr lang="en-US" sz="900" dirty="0"/>
              <a:t>We will listen to a range of stories including; All Are Welcome by Alexandra Penfold, Clean Up! by </a:t>
            </a:r>
            <a:r>
              <a:rPr lang="en-US" sz="900" dirty="0" err="1"/>
              <a:t>Dapo</a:t>
            </a:r>
            <a:r>
              <a:rPr lang="en-US" sz="900" dirty="0"/>
              <a:t> Adeola and Don’t Spill the Milk! by Christopher </a:t>
            </a:r>
            <a:r>
              <a:rPr lang="en-US" sz="900" dirty="0" err="1"/>
              <a:t>Corr</a:t>
            </a:r>
            <a:r>
              <a:rPr lang="en-US" sz="900" dirty="0"/>
              <a:t> and Stephen Davies.  We will also explore non-fiction books about the world.  </a:t>
            </a:r>
          </a:p>
          <a:p>
            <a:r>
              <a:rPr lang="en-US" sz="900" b="1" dirty="0"/>
              <a:t>Writing- </a:t>
            </a:r>
          </a:p>
          <a:p>
            <a:r>
              <a:rPr lang="en-US" sz="900" dirty="0"/>
              <a:t>Mark making opportunities will be available inside and out.  We will use our phonics knowledge to sound out words to write poetry, signs and stories.   </a:t>
            </a:r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 share non-fiction books about the world.</a:t>
            </a:r>
          </a:p>
          <a:p>
            <a:r>
              <a:rPr lang="en-US" sz="900" dirty="0"/>
              <a:t>- make marks using pencils, paint, chalk, water.</a:t>
            </a:r>
          </a:p>
          <a:p>
            <a:r>
              <a:rPr lang="en-US" sz="900" dirty="0"/>
              <a:t>-Nursery: </a:t>
            </a:r>
            <a:r>
              <a:rPr lang="en-US" sz="900" dirty="0" err="1"/>
              <a:t>practise</a:t>
            </a:r>
            <a:r>
              <a:rPr lang="en-US" sz="900" dirty="0"/>
              <a:t> name writing using correct letter formation. </a:t>
            </a:r>
            <a:r>
              <a:rPr lang="en-US" sz="900" dirty="0" err="1"/>
              <a:t>Practise</a:t>
            </a:r>
            <a:r>
              <a:rPr lang="en-US" sz="900" dirty="0"/>
              <a:t> writing other letters at the beginning of words.  </a:t>
            </a:r>
          </a:p>
          <a:p>
            <a:r>
              <a:rPr lang="en-US" sz="900" dirty="0"/>
              <a:t>- Reception: write sentences using phonics knowledge.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C87FF6-75C8-49F7-929B-BCB6608F97CB}"/>
              </a:ext>
            </a:extLst>
          </p:cNvPr>
          <p:cNvSpPr txBox="1"/>
          <p:nvPr/>
        </p:nvSpPr>
        <p:spPr>
          <a:xfrm>
            <a:off x="2446161" y="2466748"/>
            <a:ext cx="19984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We will be using White Rose Mastery Guidance </a:t>
            </a:r>
            <a:r>
              <a:rPr lang="en-GB" sz="800" dirty="0"/>
              <a:t>through the topics: Grouping and Sharing and Visualise, Build and Map</a:t>
            </a:r>
          </a:p>
          <a:p>
            <a:r>
              <a:rPr lang="en-US" sz="800" b="1" dirty="0"/>
              <a:t>Number</a:t>
            </a:r>
          </a:p>
          <a:p>
            <a:r>
              <a:rPr lang="en-US" sz="800" dirty="0"/>
              <a:t>We will be: </a:t>
            </a:r>
          </a:p>
          <a:p>
            <a:r>
              <a:rPr lang="en-US" sz="800" dirty="0"/>
              <a:t>-grouping: dividing a set equally between a certain number of groups</a:t>
            </a:r>
          </a:p>
          <a:p>
            <a:r>
              <a:rPr lang="en-US" sz="800" dirty="0"/>
              <a:t>-sharing: dividing a set by placing a certain number of items in each group</a:t>
            </a:r>
          </a:p>
          <a:p>
            <a:r>
              <a:rPr lang="en-US" sz="800" dirty="0"/>
              <a:t>-thinking about odd and even sharing</a:t>
            </a:r>
          </a:p>
          <a:p>
            <a:r>
              <a:rPr lang="en-US" sz="800" dirty="0"/>
              <a:t>-thinking about the concept of unequal</a:t>
            </a:r>
          </a:p>
          <a:p>
            <a:r>
              <a:rPr lang="en-US" sz="800" dirty="0"/>
              <a:t>-consolidating our work on doubles</a:t>
            </a:r>
          </a:p>
          <a:p>
            <a:r>
              <a:rPr lang="en-US" sz="800" b="1" dirty="0"/>
              <a:t>Shape, Space and Measure</a:t>
            </a:r>
          </a:p>
          <a:p>
            <a:r>
              <a:rPr lang="en-US" sz="800" dirty="0"/>
              <a:t>We will:</a:t>
            </a:r>
          </a:p>
          <a:p>
            <a:r>
              <a:rPr lang="en-US" sz="800" dirty="0"/>
              <a:t>-make and explore patterns</a:t>
            </a:r>
          </a:p>
          <a:p>
            <a:r>
              <a:rPr lang="en-US" sz="800" dirty="0"/>
              <a:t>-describe positions</a:t>
            </a:r>
          </a:p>
          <a:p>
            <a:r>
              <a:rPr lang="en-US" sz="800" dirty="0"/>
              <a:t>-explore mapping</a:t>
            </a:r>
          </a:p>
          <a:p>
            <a:r>
              <a:rPr lang="en-US" sz="800" b="1" dirty="0"/>
              <a:t>At home you could….</a:t>
            </a:r>
          </a:p>
          <a:p>
            <a:r>
              <a:rPr lang="en-US" sz="800" dirty="0"/>
              <a:t>-share objects out at home and see if it is fair</a:t>
            </a:r>
          </a:p>
          <a:p>
            <a:r>
              <a:rPr lang="en-US" sz="800" dirty="0"/>
              <a:t>-identify whether groups are equal</a:t>
            </a:r>
          </a:p>
          <a:p>
            <a:r>
              <a:rPr lang="en-US" sz="800" dirty="0"/>
              <a:t>-look for patterns and shapes </a:t>
            </a:r>
          </a:p>
          <a:p>
            <a:r>
              <a:rPr lang="en-US" sz="800" dirty="0"/>
              <a:t>-think about where things are</a:t>
            </a:r>
          </a:p>
          <a:p>
            <a:r>
              <a:rPr lang="en-US" sz="800" dirty="0"/>
              <a:t>-give instructions to build using positional language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B244C-5D09-4BEB-8771-BBA6EA63ED4F}"/>
              </a:ext>
            </a:extLst>
          </p:cNvPr>
          <p:cNvSpPr/>
          <p:nvPr/>
        </p:nvSpPr>
        <p:spPr>
          <a:xfrm>
            <a:off x="4536243" y="2609522"/>
            <a:ext cx="24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learning about how to stay safe when crossing a road.  We will continue to </a:t>
            </a:r>
            <a:r>
              <a:rPr lang="en-US" sz="900" dirty="0" err="1"/>
              <a:t>practise</a:t>
            </a:r>
            <a:r>
              <a:rPr lang="en-US" sz="900" dirty="0"/>
              <a:t> taking turns when playing a variety of games.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3C3C7F-D080-4730-9F47-DE56860D388E}"/>
              </a:ext>
            </a:extLst>
          </p:cNvPr>
          <p:cNvSpPr/>
          <p:nvPr/>
        </p:nvSpPr>
        <p:spPr>
          <a:xfrm>
            <a:off x="2496218" y="5888547"/>
            <a:ext cx="18583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part of our SMSC curriculum, children will participate in a variety of activities, including intra house sports competitions and RE days.</a:t>
            </a:r>
            <a:endParaRPr lang="en-GB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4FA136-F02F-44EA-AB6F-2DDDCA865187}"/>
              </a:ext>
            </a:extLst>
          </p:cNvPr>
          <p:cNvSpPr/>
          <p:nvPr/>
        </p:nvSpPr>
        <p:spPr>
          <a:xfrm>
            <a:off x="4683858" y="4254966"/>
            <a:ext cx="2262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be exploring different animals from around the world and what habitats they live in.  </a:t>
            </a:r>
          </a:p>
          <a:p>
            <a:endParaRPr lang="en-US" sz="9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14576C-EFD6-4418-8C0C-5B580F1047E9}"/>
              </a:ext>
            </a:extLst>
          </p:cNvPr>
          <p:cNvSpPr/>
          <p:nvPr/>
        </p:nvSpPr>
        <p:spPr>
          <a:xfrm>
            <a:off x="7128988" y="2615023"/>
            <a:ext cx="24897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talk about our own experiences of holidays and places we have visited.  </a:t>
            </a:r>
          </a:p>
          <a:p>
            <a:r>
              <a:rPr lang="en-US" sz="900" dirty="0"/>
              <a:t>We will learn a variety of new vocabulary related to the world and use these words in our conversations with others.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D3E604-2FAD-4F3C-9530-1A0A9DB9758F}"/>
              </a:ext>
            </a:extLst>
          </p:cNvPr>
          <p:cNvSpPr/>
          <p:nvPr/>
        </p:nvSpPr>
        <p:spPr>
          <a:xfrm>
            <a:off x="7157395" y="4023434"/>
            <a:ext cx="2598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This term we will develop our gross motor skills through access to the outside using tricycles and the trim trail.  In PE we will be </a:t>
            </a:r>
            <a:r>
              <a:rPr lang="en-US" sz="900" dirty="0" err="1"/>
              <a:t>practising</a:t>
            </a:r>
            <a:r>
              <a:rPr lang="en-US" sz="900" dirty="0"/>
              <a:t> our jumping, throwing and running.  </a:t>
            </a:r>
          </a:p>
          <a:p>
            <a:r>
              <a:rPr lang="en-US" sz="900" dirty="0"/>
              <a:t>We will continue to develop </a:t>
            </a:r>
            <a:r>
              <a:rPr lang="en-US" sz="900"/>
              <a:t>our fine </a:t>
            </a:r>
            <a:r>
              <a:rPr lang="en-US" sz="900" dirty="0"/>
              <a:t>m</a:t>
            </a:r>
            <a:r>
              <a:rPr lang="en-US" sz="900"/>
              <a:t>otor </a:t>
            </a:r>
            <a:r>
              <a:rPr lang="en-US" sz="900" dirty="0"/>
              <a:t>skills through using a range of small tools and funky finger activities to help develop hand-eye co-ordination.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FBD60E-DBBE-4A8C-8195-03FE5C4750B9}"/>
              </a:ext>
            </a:extLst>
          </p:cNvPr>
          <p:cNvSpPr/>
          <p:nvPr/>
        </p:nvSpPr>
        <p:spPr>
          <a:xfrm>
            <a:off x="4553931" y="5766444"/>
            <a:ext cx="25238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develop our art skills through using a variety of resources to create pandas, lions, geckos, monkeys as well as the Taj Mahal and the Earth.  </a:t>
            </a:r>
          </a:p>
          <a:p>
            <a:r>
              <a:rPr lang="en-US" sz="900" dirty="0"/>
              <a:t>We will use our imagination in our role play area linked to our interests.    </a:t>
            </a:r>
          </a:p>
          <a:p>
            <a:endParaRPr lang="en-US" sz="900" b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BAB88D-6848-4785-BFBD-DC6F3A246FF8}"/>
              </a:ext>
            </a:extLst>
          </p:cNvPr>
          <p:cNvSpPr/>
          <p:nvPr/>
        </p:nvSpPr>
        <p:spPr>
          <a:xfrm>
            <a:off x="7220374" y="5664132"/>
            <a:ext cx="237212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Are all families the same?</a:t>
            </a:r>
          </a:p>
          <a:p>
            <a:r>
              <a:rPr lang="en-US" sz="900" dirty="0"/>
              <a:t>We will explore the diversity found within, as well as between families. We will think about the idea of difference and respect for difference.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A0624D-E048-4F76-B317-D6DC276DE3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718" b="17353"/>
          <a:stretch/>
        </p:blipFill>
        <p:spPr>
          <a:xfrm>
            <a:off x="1925513" y="1328001"/>
            <a:ext cx="564497" cy="696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F030D1-2DA1-4454-BFD3-EB83361B3B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650" b="11767"/>
          <a:stretch/>
        </p:blipFill>
        <p:spPr>
          <a:xfrm>
            <a:off x="2565253" y="1329894"/>
            <a:ext cx="563972" cy="689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14F842-596A-4C5F-A6C9-A76779664C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242" b="13858"/>
          <a:stretch/>
        </p:blipFill>
        <p:spPr>
          <a:xfrm>
            <a:off x="1165952" y="1321333"/>
            <a:ext cx="569477" cy="703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02B936-60D2-435F-B343-007CEC1E08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1315" b="10460"/>
          <a:stretch/>
        </p:blipFill>
        <p:spPr>
          <a:xfrm>
            <a:off x="426785" y="1325482"/>
            <a:ext cx="569477" cy="7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EC87B58BD7A41A7D69ADEBD652E78" ma:contentTypeVersion="20" ma:contentTypeDescription="Create a new document." ma:contentTypeScope="" ma:versionID="2088e89a4c203a38a504b43b6077c5d1">
  <xsd:schema xmlns:xsd="http://www.w3.org/2001/XMLSchema" xmlns:xs="http://www.w3.org/2001/XMLSchema" xmlns:p="http://schemas.microsoft.com/office/2006/metadata/properties" xmlns:ns2="6a158a6a-454f-4afe-a7d4-2c9353e6d01f" xmlns:ns3="27710824-13d0-4ff0-80b4-1133d42a8012" targetNamespace="http://schemas.microsoft.com/office/2006/metadata/properties" ma:root="true" ma:fieldsID="a26314f3cac778e85415cd714f9bbe71" ns2:_="" ns3:_="">
    <xsd:import namespace="6a158a6a-454f-4afe-a7d4-2c9353e6d01f"/>
    <xsd:import namespace="27710824-13d0-4ff0-80b4-1133d42a8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58a6a-454f-4afe-a7d4-2c9353e6d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b1127a7-ea9e-42e0-b75c-90388b9b2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0824-13d0-4ff0-80b4-1133d42a8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2fe9f2-ec51-4e50-8215-75bb076ba325}" ma:internalName="TaxCatchAll" ma:showField="CatchAllData" ma:web="27710824-13d0-4ff0-80b4-1133d42a8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58a6a-454f-4afe-a7d4-2c9353e6d01f">
      <Terms xmlns="http://schemas.microsoft.com/office/infopath/2007/PartnerControls"/>
    </lcf76f155ced4ddcb4097134ff3c332f>
    <TaxCatchAll xmlns="27710824-13d0-4ff0-80b4-1133d42a80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BFB57-F842-4835-A1F3-E85F7E3D8708}"/>
</file>

<file path=customXml/itemProps2.xml><?xml version="1.0" encoding="utf-8"?>
<ds:datastoreItem xmlns:ds="http://schemas.openxmlformats.org/officeDocument/2006/customXml" ds:itemID="{2BFAC91D-BA4B-4311-B5FB-C3D24A6D3EB6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1cb09d6-26cd-4fbc-81f3-b389e21c1a7f"/>
  </ds:schemaRefs>
</ds:datastoreItem>
</file>

<file path=customXml/itemProps3.xml><?xml version="1.0" encoding="utf-8"?>
<ds:datastoreItem xmlns:ds="http://schemas.openxmlformats.org/officeDocument/2006/customXml" ds:itemID="{49B35DAB-1654-4039-AA5B-082FDDC5C4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20131</TotalTime>
  <Words>651</Words>
  <Application>Microsoft Office PowerPoint</Application>
  <PresentationFormat>A4 Paper (210x297 mm)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9313123 office.3123</dc:creator>
  <cp:lastModifiedBy>Mrs Jarrett</cp:lastModifiedBy>
  <cp:revision>201</cp:revision>
  <cp:lastPrinted>2021-05-28T11:17:02Z</cp:lastPrinted>
  <dcterms:created xsi:type="dcterms:W3CDTF">2021-05-28T10:08:42Z</dcterms:created>
  <dcterms:modified xsi:type="dcterms:W3CDTF">2024-05-21T12:16:05Z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0x0101005E2EC87B58BD7A41A7D69ADEBD652E78</vt:lpwstr>
  </property>
</Properties>
</file>