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154" d="100"/>
          <a:sy n="154" d="100"/>
        </p:scale>
        <p:origin x="-126" y="-17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76201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10558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119897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E4DE7-7F8A-4FF9-8E17-4EB95647ECFE}"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69782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AE4DE7-7F8A-4FF9-8E17-4EB95647ECFE}" type="datetimeFigureOut">
              <a:rPr lang="en-GB" smtClean="0"/>
              <a:t>22/07/2024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188740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AE4DE7-7F8A-4FF9-8E17-4EB95647ECFE}" type="datetimeFigureOut">
              <a:rPr lang="en-GB" smtClean="0"/>
              <a:t>22/07/2024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52951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AE4DE7-7F8A-4FF9-8E17-4EB95647ECFE}" type="datetimeFigureOut">
              <a:rPr lang="en-GB" smtClean="0"/>
              <a:t>22/07/2024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59999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AE4DE7-7F8A-4FF9-8E17-4EB95647ECFE}" type="datetimeFigureOut">
              <a:rPr lang="en-GB" smtClean="0"/>
              <a:t>22/07/2024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9753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E4DE7-7F8A-4FF9-8E17-4EB95647ECFE}" type="datetimeFigureOut">
              <a:rPr lang="en-GB" smtClean="0"/>
              <a:t>22/07/2024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27410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AE4DE7-7F8A-4FF9-8E17-4EB95647ECFE}" type="datetimeFigureOut">
              <a:rPr lang="en-GB" smtClean="0"/>
              <a:t>22/07/2024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393129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AE4DE7-7F8A-4FF9-8E17-4EB95647ECFE}" type="datetimeFigureOut">
              <a:rPr lang="en-GB" smtClean="0"/>
              <a:t>22/07/2024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EB9F9C-00DD-456E-BFB0-3D184BCC10DD}" type="slidenum">
              <a:rPr lang="en-GB" smtClean="0"/>
              <a:t>‹#›</a:t>
            </a:fld>
            <a:endParaRPr lang="en-GB"/>
          </a:p>
        </p:txBody>
      </p:sp>
    </p:spTree>
    <p:extLst>
      <p:ext uri="{BB962C8B-B14F-4D97-AF65-F5344CB8AC3E}">
        <p14:creationId xmlns:p14="http://schemas.microsoft.com/office/powerpoint/2010/main" val="99489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E4DE7-7F8A-4FF9-8E17-4EB95647ECFE}" type="datetimeFigureOut">
              <a:rPr lang="en-GB" smtClean="0"/>
              <a:t>22/07/2024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B9F9C-00DD-456E-BFB0-3D184BCC10DD}" type="slidenum">
              <a:rPr lang="en-GB" smtClean="0"/>
              <a:t>‹#›</a:t>
            </a:fld>
            <a:endParaRPr lang="en-GB"/>
          </a:p>
        </p:txBody>
      </p:sp>
    </p:spTree>
    <p:extLst>
      <p:ext uri="{BB962C8B-B14F-4D97-AF65-F5344CB8AC3E}">
        <p14:creationId xmlns:p14="http://schemas.microsoft.com/office/powerpoint/2010/main" val="105263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62656C7-FA13-4C84-97F1-4787E0C107DE}"/>
              </a:ext>
            </a:extLst>
          </p:cNvPr>
          <p:cNvSpPr/>
          <p:nvPr/>
        </p:nvSpPr>
        <p:spPr>
          <a:xfrm>
            <a:off x="3579966" y="232964"/>
            <a:ext cx="6124655" cy="1841699"/>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5" name="Rectangle: Diagonal Corners Rounded 4">
            <a:extLst>
              <a:ext uri="{FF2B5EF4-FFF2-40B4-BE49-F238E27FC236}">
                <a16:creationId xmlns:a16="http://schemas.microsoft.com/office/drawing/2014/main" id="{03E8DE4E-A95E-483A-A699-EABB5AA1488B}"/>
              </a:ext>
            </a:extLst>
          </p:cNvPr>
          <p:cNvSpPr/>
          <p:nvPr/>
        </p:nvSpPr>
        <p:spPr>
          <a:xfrm>
            <a:off x="118624" y="230521"/>
            <a:ext cx="3277720" cy="1017101"/>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6" name="Rectangle: Diagonal Corners Rounded 5">
            <a:extLst>
              <a:ext uri="{FF2B5EF4-FFF2-40B4-BE49-F238E27FC236}">
                <a16:creationId xmlns:a16="http://schemas.microsoft.com/office/drawing/2014/main" id="{4787B26A-CAFA-4122-9581-3993AFD111D0}"/>
              </a:ext>
            </a:extLst>
          </p:cNvPr>
          <p:cNvSpPr/>
          <p:nvPr/>
        </p:nvSpPr>
        <p:spPr>
          <a:xfrm>
            <a:off x="184754" y="2212463"/>
            <a:ext cx="1972687" cy="4481114"/>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8" name="Rectangle: Diagonal Corners Rounded 7">
            <a:extLst>
              <a:ext uri="{FF2B5EF4-FFF2-40B4-BE49-F238E27FC236}">
                <a16:creationId xmlns:a16="http://schemas.microsoft.com/office/drawing/2014/main" id="{8238F6DB-F444-4881-B025-A9E420DFE549}"/>
              </a:ext>
            </a:extLst>
          </p:cNvPr>
          <p:cNvSpPr/>
          <p:nvPr/>
        </p:nvSpPr>
        <p:spPr>
          <a:xfrm>
            <a:off x="4342220" y="2235553"/>
            <a:ext cx="2665024" cy="1327512"/>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1463" dirty="0"/>
              <a:t>.</a:t>
            </a:r>
            <a:endParaRPr lang="en-GB" sz="1463" dirty="0"/>
          </a:p>
        </p:txBody>
      </p:sp>
      <p:sp>
        <p:nvSpPr>
          <p:cNvPr id="18" name="Rectangle 17">
            <a:extLst>
              <a:ext uri="{FF2B5EF4-FFF2-40B4-BE49-F238E27FC236}">
                <a16:creationId xmlns:a16="http://schemas.microsoft.com/office/drawing/2014/main" id="{112D18C7-25B7-44A9-9046-7A1A8B51A8D6}"/>
              </a:ext>
            </a:extLst>
          </p:cNvPr>
          <p:cNvSpPr/>
          <p:nvPr/>
        </p:nvSpPr>
        <p:spPr>
          <a:xfrm>
            <a:off x="255503" y="1289314"/>
            <a:ext cx="3003962" cy="785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pic>
        <p:nvPicPr>
          <p:cNvPr id="20" name="Picture 19">
            <a:extLst>
              <a:ext uri="{FF2B5EF4-FFF2-40B4-BE49-F238E27FC236}">
                <a16:creationId xmlns:a16="http://schemas.microsoft.com/office/drawing/2014/main" id="{F2EC4A2F-C5DE-4CCC-8DB2-59F9D9C3A23E}"/>
              </a:ext>
            </a:extLst>
          </p:cNvPr>
          <p:cNvPicPr>
            <a:picLocks noChangeAspect="1"/>
          </p:cNvPicPr>
          <p:nvPr/>
        </p:nvPicPr>
        <p:blipFill>
          <a:blip r:embed="rId2"/>
          <a:stretch>
            <a:fillRect/>
          </a:stretch>
        </p:blipFill>
        <p:spPr>
          <a:xfrm>
            <a:off x="2253378" y="2218231"/>
            <a:ext cx="1971465" cy="3315874"/>
          </a:xfrm>
          <a:prstGeom prst="rect">
            <a:avLst/>
          </a:prstGeom>
        </p:spPr>
      </p:pic>
      <p:pic>
        <p:nvPicPr>
          <p:cNvPr id="26" name="Picture 25">
            <a:extLst>
              <a:ext uri="{FF2B5EF4-FFF2-40B4-BE49-F238E27FC236}">
                <a16:creationId xmlns:a16="http://schemas.microsoft.com/office/drawing/2014/main" id="{6BCBEE75-4041-4AEF-9595-72ECCC1E6E08}"/>
              </a:ext>
            </a:extLst>
          </p:cNvPr>
          <p:cNvPicPr>
            <a:picLocks noChangeAspect="1"/>
          </p:cNvPicPr>
          <p:nvPr/>
        </p:nvPicPr>
        <p:blipFill>
          <a:blip r:embed="rId3"/>
          <a:stretch>
            <a:fillRect/>
          </a:stretch>
        </p:blipFill>
        <p:spPr>
          <a:xfrm>
            <a:off x="4352903" y="5599177"/>
            <a:ext cx="2661681" cy="1197745"/>
          </a:xfrm>
          <a:prstGeom prst="rect">
            <a:avLst/>
          </a:prstGeom>
        </p:spPr>
      </p:pic>
      <p:pic>
        <p:nvPicPr>
          <p:cNvPr id="27" name="Picture 26">
            <a:extLst>
              <a:ext uri="{FF2B5EF4-FFF2-40B4-BE49-F238E27FC236}">
                <a16:creationId xmlns:a16="http://schemas.microsoft.com/office/drawing/2014/main" id="{C951014B-E3ED-466A-AF6F-22D18013E9D4}"/>
              </a:ext>
            </a:extLst>
          </p:cNvPr>
          <p:cNvPicPr>
            <a:picLocks noChangeAspect="1"/>
          </p:cNvPicPr>
          <p:nvPr/>
        </p:nvPicPr>
        <p:blipFill>
          <a:blip r:embed="rId3"/>
          <a:stretch>
            <a:fillRect/>
          </a:stretch>
        </p:blipFill>
        <p:spPr>
          <a:xfrm>
            <a:off x="7142644" y="5596173"/>
            <a:ext cx="2623553" cy="1197744"/>
          </a:xfrm>
          <a:prstGeom prst="rect">
            <a:avLst/>
          </a:prstGeom>
        </p:spPr>
      </p:pic>
      <p:sp>
        <p:nvSpPr>
          <p:cNvPr id="29" name="Rectangle: Diagonal Corners Rounded 28">
            <a:extLst>
              <a:ext uri="{FF2B5EF4-FFF2-40B4-BE49-F238E27FC236}">
                <a16:creationId xmlns:a16="http://schemas.microsoft.com/office/drawing/2014/main" id="{5293D54B-F153-4EFE-B15D-9A2E14673BE2}"/>
              </a:ext>
            </a:extLst>
          </p:cNvPr>
          <p:cNvSpPr/>
          <p:nvPr/>
        </p:nvSpPr>
        <p:spPr>
          <a:xfrm>
            <a:off x="2253378" y="5596173"/>
            <a:ext cx="1971465" cy="1197745"/>
          </a:xfrm>
          <a:prstGeom prst="round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32" name="Rectangle: Diagonal Corners Rounded 31">
            <a:extLst>
              <a:ext uri="{FF2B5EF4-FFF2-40B4-BE49-F238E27FC236}">
                <a16:creationId xmlns:a16="http://schemas.microsoft.com/office/drawing/2014/main" id="{636DECAC-2F18-46A6-ADDE-660CB269DD6E}"/>
              </a:ext>
            </a:extLst>
          </p:cNvPr>
          <p:cNvSpPr/>
          <p:nvPr/>
        </p:nvSpPr>
        <p:spPr>
          <a:xfrm>
            <a:off x="7901940" y="343557"/>
            <a:ext cx="1700976" cy="262217"/>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33" name="TextBox 32">
            <a:extLst>
              <a:ext uri="{FF2B5EF4-FFF2-40B4-BE49-F238E27FC236}">
                <a16:creationId xmlns:a16="http://schemas.microsoft.com/office/drawing/2014/main" id="{ECCC7A50-1E51-417D-BBDA-7AF9CE5175D3}"/>
              </a:ext>
            </a:extLst>
          </p:cNvPr>
          <p:cNvSpPr txBox="1"/>
          <p:nvPr/>
        </p:nvSpPr>
        <p:spPr>
          <a:xfrm>
            <a:off x="7437120" y="338328"/>
            <a:ext cx="2193871" cy="267446"/>
          </a:xfrm>
          <a:prstGeom prst="rect">
            <a:avLst/>
          </a:prstGeom>
          <a:noFill/>
        </p:spPr>
        <p:txBody>
          <a:bodyPr wrap="square" rtlCol="0">
            <a:spAutoFit/>
          </a:bodyPr>
          <a:lstStyle/>
          <a:p>
            <a:pPr algn="r"/>
            <a:r>
              <a:rPr lang="en-US" sz="1138" b="1" dirty="0">
                <a:solidFill>
                  <a:schemeClr val="bg1"/>
                </a:solidFill>
              </a:rPr>
              <a:t>Characteristics of Learning</a:t>
            </a:r>
            <a:endParaRPr lang="en-GB" sz="1138" b="1" dirty="0">
              <a:solidFill>
                <a:schemeClr val="bg1"/>
              </a:solidFill>
            </a:endParaRPr>
          </a:p>
        </p:txBody>
      </p:sp>
      <p:sp>
        <p:nvSpPr>
          <p:cNvPr id="34" name="Rectangle: Diagonal Corners Rounded 33">
            <a:extLst>
              <a:ext uri="{FF2B5EF4-FFF2-40B4-BE49-F238E27FC236}">
                <a16:creationId xmlns:a16="http://schemas.microsoft.com/office/drawing/2014/main" id="{8A26E71E-1D93-4303-BFF3-A5F608277CDC}"/>
              </a:ext>
            </a:extLst>
          </p:cNvPr>
          <p:cNvSpPr/>
          <p:nvPr/>
        </p:nvSpPr>
        <p:spPr>
          <a:xfrm>
            <a:off x="1114243" y="2291146"/>
            <a:ext cx="948840" cy="250070"/>
          </a:xfrm>
          <a:prstGeom prst="round2Diag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GB" sz="1463"/>
          </a:p>
        </p:txBody>
      </p:sp>
      <p:sp>
        <p:nvSpPr>
          <p:cNvPr id="35" name="TextBox 34">
            <a:extLst>
              <a:ext uri="{FF2B5EF4-FFF2-40B4-BE49-F238E27FC236}">
                <a16:creationId xmlns:a16="http://schemas.microsoft.com/office/drawing/2014/main" id="{7327A914-7E4B-4A78-A7A8-2B183988055F}"/>
              </a:ext>
            </a:extLst>
          </p:cNvPr>
          <p:cNvSpPr txBox="1"/>
          <p:nvPr/>
        </p:nvSpPr>
        <p:spPr>
          <a:xfrm>
            <a:off x="1258368" y="2279663"/>
            <a:ext cx="835200" cy="242374"/>
          </a:xfrm>
          <a:prstGeom prst="rect">
            <a:avLst/>
          </a:prstGeom>
          <a:noFill/>
        </p:spPr>
        <p:txBody>
          <a:bodyPr wrap="square" rtlCol="0">
            <a:spAutoFit/>
          </a:bodyPr>
          <a:lstStyle/>
          <a:p>
            <a:pPr algn="r"/>
            <a:r>
              <a:rPr lang="en-US" sz="975" b="1" dirty="0">
                <a:solidFill>
                  <a:schemeClr val="bg1"/>
                </a:solidFill>
              </a:rPr>
              <a:t>LITERACY</a:t>
            </a:r>
            <a:endParaRPr lang="en-GB" sz="975" b="1" dirty="0">
              <a:solidFill>
                <a:schemeClr val="bg1"/>
              </a:solidFill>
            </a:endParaRPr>
          </a:p>
        </p:txBody>
      </p:sp>
      <p:pic>
        <p:nvPicPr>
          <p:cNvPr id="36" name="Picture 35">
            <a:extLst>
              <a:ext uri="{FF2B5EF4-FFF2-40B4-BE49-F238E27FC236}">
                <a16:creationId xmlns:a16="http://schemas.microsoft.com/office/drawing/2014/main" id="{8EFB4DA6-B0C8-40A0-9658-92E67EE644EC}"/>
              </a:ext>
            </a:extLst>
          </p:cNvPr>
          <p:cNvPicPr>
            <a:picLocks noChangeAspect="1"/>
          </p:cNvPicPr>
          <p:nvPr/>
        </p:nvPicPr>
        <p:blipFill>
          <a:blip r:embed="rId4"/>
          <a:stretch>
            <a:fillRect/>
          </a:stretch>
        </p:blipFill>
        <p:spPr>
          <a:xfrm>
            <a:off x="2996378" y="2282193"/>
            <a:ext cx="1153316" cy="247671"/>
          </a:xfrm>
          <a:prstGeom prst="rect">
            <a:avLst/>
          </a:prstGeom>
        </p:spPr>
      </p:pic>
      <p:pic>
        <p:nvPicPr>
          <p:cNvPr id="37" name="Picture 36">
            <a:extLst>
              <a:ext uri="{FF2B5EF4-FFF2-40B4-BE49-F238E27FC236}">
                <a16:creationId xmlns:a16="http://schemas.microsoft.com/office/drawing/2014/main" id="{F6A906BF-7CD9-49CF-8AE7-148C4AD7B79C}"/>
              </a:ext>
            </a:extLst>
          </p:cNvPr>
          <p:cNvPicPr>
            <a:picLocks noChangeAspect="1"/>
          </p:cNvPicPr>
          <p:nvPr/>
        </p:nvPicPr>
        <p:blipFill>
          <a:blip r:embed="rId4"/>
          <a:stretch>
            <a:fillRect/>
          </a:stretch>
        </p:blipFill>
        <p:spPr>
          <a:xfrm>
            <a:off x="4541944" y="2260121"/>
            <a:ext cx="2451096" cy="247671"/>
          </a:xfrm>
          <a:prstGeom prst="rect">
            <a:avLst/>
          </a:prstGeom>
        </p:spPr>
      </p:pic>
      <p:sp>
        <p:nvSpPr>
          <p:cNvPr id="40" name="TextBox 39">
            <a:extLst>
              <a:ext uri="{FF2B5EF4-FFF2-40B4-BE49-F238E27FC236}">
                <a16:creationId xmlns:a16="http://schemas.microsoft.com/office/drawing/2014/main" id="{939B9080-EA0F-45A5-8BB1-C668E8DF89F6}"/>
              </a:ext>
            </a:extLst>
          </p:cNvPr>
          <p:cNvSpPr txBox="1"/>
          <p:nvPr/>
        </p:nvSpPr>
        <p:spPr>
          <a:xfrm>
            <a:off x="3040082" y="2280299"/>
            <a:ext cx="1142609" cy="242374"/>
          </a:xfrm>
          <a:prstGeom prst="rect">
            <a:avLst/>
          </a:prstGeom>
          <a:noFill/>
        </p:spPr>
        <p:txBody>
          <a:bodyPr wrap="square" rtlCol="0">
            <a:spAutoFit/>
          </a:bodyPr>
          <a:lstStyle/>
          <a:p>
            <a:pPr algn="r"/>
            <a:r>
              <a:rPr lang="en-US" sz="975" b="1" dirty="0">
                <a:solidFill>
                  <a:schemeClr val="bg1"/>
                </a:solidFill>
              </a:rPr>
              <a:t>MATHEMATICS</a:t>
            </a:r>
            <a:endParaRPr lang="en-GB" sz="975" b="1" dirty="0">
              <a:solidFill>
                <a:schemeClr val="bg1"/>
              </a:solidFill>
            </a:endParaRPr>
          </a:p>
        </p:txBody>
      </p:sp>
      <p:sp>
        <p:nvSpPr>
          <p:cNvPr id="42" name="TextBox 41">
            <a:extLst>
              <a:ext uri="{FF2B5EF4-FFF2-40B4-BE49-F238E27FC236}">
                <a16:creationId xmlns:a16="http://schemas.microsoft.com/office/drawing/2014/main" id="{9835012C-E248-476E-98E5-B0FBE0B6D680}"/>
              </a:ext>
            </a:extLst>
          </p:cNvPr>
          <p:cNvSpPr txBox="1"/>
          <p:nvPr/>
        </p:nvSpPr>
        <p:spPr>
          <a:xfrm>
            <a:off x="4427599" y="2258460"/>
            <a:ext cx="2579645" cy="242374"/>
          </a:xfrm>
          <a:prstGeom prst="rect">
            <a:avLst/>
          </a:prstGeom>
          <a:noFill/>
        </p:spPr>
        <p:txBody>
          <a:bodyPr wrap="square" rtlCol="0">
            <a:spAutoFit/>
          </a:bodyPr>
          <a:lstStyle/>
          <a:p>
            <a:pPr algn="ctr"/>
            <a:r>
              <a:rPr lang="en-US" sz="975" b="1" dirty="0">
                <a:solidFill>
                  <a:schemeClr val="bg1"/>
                </a:solidFill>
              </a:rPr>
              <a:t>Personal, social and emotional development</a:t>
            </a:r>
            <a:endParaRPr lang="en-GB" sz="975" b="1" dirty="0">
              <a:solidFill>
                <a:schemeClr val="bg1"/>
              </a:solidFill>
            </a:endParaRPr>
          </a:p>
        </p:txBody>
      </p:sp>
      <p:pic>
        <p:nvPicPr>
          <p:cNvPr id="45" name="Picture 44">
            <a:extLst>
              <a:ext uri="{FF2B5EF4-FFF2-40B4-BE49-F238E27FC236}">
                <a16:creationId xmlns:a16="http://schemas.microsoft.com/office/drawing/2014/main" id="{3BB634BC-D462-4225-B115-407652B2E1B8}"/>
              </a:ext>
            </a:extLst>
          </p:cNvPr>
          <p:cNvPicPr>
            <a:picLocks noChangeAspect="1"/>
          </p:cNvPicPr>
          <p:nvPr/>
        </p:nvPicPr>
        <p:blipFill>
          <a:blip r:embed="rId5"/>
          <a:stretch>
            <a:fillRect/>
          </a:stretch>
        </p:blipFill>
        <p:spPr>
          <a:xfrm>
            <a:off x="7128987" y="2224264"/>
            <a:ext cx="2623776" cy="1324788"/>
          </a:xfrm>
          <a:prstGeom prst="rect">
            <a:avLst/>
          </a:prstGeom>
        </p:spPr>
      </p:pic>
      <p:pic>
        <p:nvPicPr>
          <p:cNvPr id="46" name="Picture 45">
            <a:extLst>
              <a:ext uri="{FF2B5EF4-FFF2-40B4-BE49-F238E27FC236}">
                <a16:creationId xmlns:a16="http://schemas.microsoft.com/office/drawing/2014/main" id="{5DC5DDA9-A636-4BE7-84D3-B19CF2D44610}"/>
              </a:ext>
            </a:extLst>
          </p:cNvPr>
          <p:cNvPicPr>
            <a:picLocks noChangeAspect="1"/>
          </p:cNvPicPr>
          <p:nvPr/>
        </p:nvPicPr>
        <p:blipFill>
          <a:blip r:embed="rId5"/>
          <a:stretch>
            <a:fillRect/>
          </a:stretch>
        </p:blipFill>
        <p:spPr>
          <a:xfrm>
            <a:off x="7132944" y="3843361"/>
            <a:ext cx="2623554" cy="1379081"/>
          </a:xfrm>
          <a:prstGeom prst="rect">
            <a:avLst/>
          </a:prstGeom>
        </p:spPr>
      </p:pic>
      <p:pic>
        <p:nvPicPr>
          <p:cNvPr id="47" name="Picture 46">
            <a:extLst>
              <a:ext uri="{FF2B5EF4-FFF2-40B4-BE49-F238E27FC236}">
                <a16:creationId xmlns:a16="http://schemas.microsoft.com/office/drawing/2014/main" id="{1FF63C65-25F3-4093-8A43-71E537B06E3C}"/>
              </a:ext>
            </a:extLst>
          </p:cNvPr>
          <p:cNvPicPr>
            <a:picLocks noChangeAspect="1"/>
          </p:cNvPicPr>
          <p:nvPr/>
        </p:nvPicPr>
        <p:blipFill>
          <a:blip r:embed="rId5"/>
          <a:stretch>
            <a:fillRect/>
          </a:stretch>
        </p:blipFill>
        <p:spPr>
          <a:xfrm>
            <a:off x="4349560" y="3843361"/>
            <a:ext cx="2665024" cy="1393325"/>
          </a:xfrm>
          <a:prstGeom prst="rect">
            <a:avLst/>
          </a:prstGeom>
        </p:spPr>
      </p:pic>
      <p:pic>
        <p:nvPicPr>
          <p:cNvPr id="48" name="Picture 47">
            <a:extLst>
              <a:ext uri="{FF2B5EF4-FFF2-40B4-BE49-F238E27FC236}">
                <a16:creationId xmlns:a16="http://schemas.microsoft.com/office/drawing/2014/main" id="{9DFE1AE1-408D-4885-8082-7D2320A7DE21}"/>
              </a:ext>
            </a:extLst>
          </p:cNvPr>
          <p:cNvPicPr>
            <a:picLocks noChangeAspect="1"/>
          </p:cNvPicPr>
          <p:nvPr/>
        </p:nvPicPr>
        <p:blipFill>
          <a:blip r:embed="rId6"/>
          <a:stretch>
            <a:fillRect/>
          </a:stretch>
        </p:blipFill>
        <p:spPr>
          <a:xfrm>
            <a:off x="7963517" y="2264345"/>
            <a:ext cx="1762766" cy="247671"/>
          </a:xfrm>
          <a:prstGeom prst="rect">
            <a:avLst/>
          </a:prstGeom>
        </p:spPr>
      </p:pic>
      <p:pic>
        <p:nvPicPr>
          <p:cNvPr id="49" name="Picture 48">
            <a:extLst>
              <a:ext uri="{FF2B5EF4-FFF2-40B4-BE49-F238E27FC236}">
                <a16:creationId xmlns:a16="http://schemas.microsoft.com/office/drawing/2014/main" id="{8F4BF5C8-3A52-4F28-8165-9AE94547153B}"/>
              </a:ext>
            </a:extLst>
          </p:cNvPr>
          <p:cNvPicPr>
            <a:picLocks noChangeAspect="1"/>
          </p:cNvPicPr>
          <p:nvPr/>
        </p:nvPicPr>
        <p:blipFill>
          <a:blip r:embed="rId6"/>
          <a:stretch>
            <a:fillRect/>
          </a:stretch>
        </p:blipFill>
        <p:spPr>
          <a:xfrm>
            <a:off x="5357883" y="3877786"/>
            <a:ext cx="1630255" cy="247672"/>
          </a:xfrm>
          <a:prstGeom prst="rect">
            <a:avLst/>
          </a:prstGeom>
        </p:spPr>
      </p:pic>
      <p:pic>
        <p:nvPicPr>
          <p:cNvPr id="50" name="Picture 49">
            <a:extLst>
              <a:ext uri="{FF2B5EF4-FFF2-40B4-BE49-F238E27FC236}">
                <a16:creationId xmlns:a16="http://schemas.microsoft.com/office/drawing/2014/main" id="{27ECBFFA-F669-4F09-BD38-553487A6CB8D}"/>
              </a:ext>
            </a:extLst>
          </p:cNvPr>
          <p:cNvPicPr>
            <a:picLocks noChangeAspect="1"/>
          </p:cNvPicPr>
          <p:nvPr/>
        </p:nvPicPr>
        <p:blipFill>
          <a:blip r:embed="rId6"/>
          <a:stretch>
            <a:fillRect/>
          </a:stretch>
        </p:blipFill>
        <p:spPr>
          <a:xfrm>
            <a:off x="8980534" y="5629289"/>
            <a:ext cx="736615" cy="247671"/>
          </a:xfrm>
          <a:prstGeom prst="rect">
            <a:avLst/>
          </a:prstGeom>
        </p:spPr>
      </p:pic>
      <p:pic>
        <p:nvPicPr>
          <p:cNvPr id="51" name="Picture 50">
            <a:extLst>
              <a:ext uri="{FF2B5EF4-FFF2-40B4-BE49-F238E27FC236}">
                <a16:creationId xmlns:a16="http://schemas.microsoft.com/office/drawing/2014/main" id="{547400CB-98A0-4064-B430-BAFF350FD82B}"/>
              </a:ext>
            </a:extLst>
          </p:cNvPr>
          <p:cNvPicPr>
            <a:picLocks noChangeAspect="1"/>
          </p:cNvPicPr>
          <p:nvPr/>
        </p:nvPicPr>
        <p:blipFill>
          <a:blip r:embed="rId6"/>
          <a:stretch>
            <a:fillRect/>
          </a:stretch>
        </p:blipFill>
        <p:spPr>
          <a:xfrm>
            <a:off x="3623783" y="5664132"/>
            <a:ext cx="525333" cy="247671"/>
          </a:xfrm>
          <a:prstGeom prst="rect">
            <a:avLst/>
          </a:prstGeom>
        </p:spPr>
      </p:pic>
      <p:sp>
        <p:nvSpPr>
          <p:cNvPr id="56" name="TextBox 55">
            <a:extLst>
              <a:ext uri="{FF2B5EF4-FFF2-40B4-BE49-F238E27FC236}">
                <a16:creationId xmlns:a16="http://schemas.microsoft.com/office/drawing/2014/main" id="{5921C644-530F-4FE5-98B1-21D2AAF1AC42}"/>
              </a:ext>
            </a:extLst>
          </p:cNvPr>
          <p:cNvSpPr txBox="1"/>
          <p:nvPr/>
        </p:nvSpPr>
        <p:spPr>
          <a:xfrm>
            <a:off x="7891128" y="2265002"/>
            <a:ext cx="1850418" cy="242374"/>
          </a:xfrm>
          <a:prstGeom prst="rect">
            <a:avLst/>
          </a:prstGeom>
          <a:noFill/>
        </p:spPr>
        <p:txBody>
          <a:bodyPr wrap="square" rtlCol="0">
            <a:spAutoFit/>
          </a:bodyPr>
          <a:lstStyle/>
          <a:p>
            <a:pPr algn="ctr"/>
            <a:r>
              <a:rPr lang="en-US" sz="975" b="1" dirty="0">
                <a:solidFill>
                  <a:schemeClr val="bg1"/>
                </a:solidFill>
              </a:rPr>
              <a:t>Communication and Language</a:t>
            </a:r>
            <a:endParaRPr lang="en-GB" sz="975" b="1" dirty="0">
              <a:solidFill>
                <a:schemeClr val="bg1"/>
              </a:solidFill>
            </a:endParaRPr>
          </a:p>
        </p:txBody>
      </p:sp>
      <p:sp>
        <p:nvSpPr>
          <p:cNvPr id="57" name="TextBox 56">
            <a:extLst>
              <a:ext uri="{FF2B5EF4-FFF2-40B4-BE49-F238E27FC236}">
                <a16:creationId xmlns:a16="http://schemas.microsoft.com/office/drawing/2014/main" id="{49D3F9CA-546A-4034-B270-D0BA958BE1F5}"/>
              </a:ext>
            </a:extLst>
          </p:cNvPr>
          <p:cNvSpPr txBox="1"/>
          <p:nvPr/>
        </p:nvSpPr>
        <p:spPr>
          <a:xfrm>
            <a:off x="9076193" y="5634586"/>
            <a:ext cx="676570" cy="242374"/>
          </a:xfrm>
          <a:prstGeom prst="rect">
            <a:avLst/>
          </a:prstGeom>
          <a:noFill/>
        </p:spPr>
        <p:txBody>
          <a:bodyPr wrap="square" rtlCol="0">
            <a:spAutoFit/>
          </a:bodyPr>
          <a:lstStyle/>
          <a:p>
            <a:pPr algn="r"/>
            <a:r>
              <a:rPr lang="en-US" sz="975" b="1" dirty="0">
                <a:solidFill>
                  <a:schemeClr val="bg1"/>
                </a:solidFill>
              </a:rPr>
              <a:t>RE</a:t>
            </a:r>
            <a:endParaRPr lang="en-GB" sz="975" b="1" dirty="0">
              <a:solidFill>
                <a:schemeClr val="bg1"/>
              </a:solidFill>
            </a:endParaRPr>
          </a:p>
        </p:txBody>
      </p:sp>
      <p:sp>
        <p:nvSpPr>
          <p:cNvPr id="58" name="TextBox 57">
            <a:extLst>
              <a:ext uri="{FF2B5EF4-FFF2-40B4-BE49-F238E27FC236}">
                <a16:creationId xmlns:a16="http://schemas.microsoft.com/office/drawing/2014/main" id="{B956333B-4BA1-458A-B1BB-1B8CA983E209}"/>
              </a:ext>
            </a:extLst>
          </p:cNvPr>
          <p:cNvSpPr txBox="1"/>
          <p:nvPr/>
        </p:nvSpPr>
        <p:spPr>
          <a:xfrm>
            <a:off x="5307083" y="3877786"/>
            <a:ext cx="1735771" cy="242374"/>
          </a:xfrm>
          <a:prstGeom prst="rect">
            <a:avLst/>
          </a:prstGeom>
          <a:noFill/>
        </p:spPr>
        <p:txBody>
          <a:bodyPr wrap="square" rtlCol="0">
            <a:spAutoFit/>
          </a:bodyPr>
          <a:lstStyle/>
          <a:p>
            <a:pPr algn="r"/>
            <a:r>
              <a:rPr lang="en-US" sz="975" b="1" dirty="0">
                <a:solidFill>
                  <a:schemeClr val="bg1"/>
                </a:solidFill>
              </a:rPr>
              <a:t>Understanding of the World</a:t>
            </a:r>
            <a:endParaRPr lang="en-GB" sz="975" b="1" dirty="0">
              <a:solidFill>
                <a:schemeClr val="bg1"/>
              </a:solidFill>
            </a:endParaRPr>
          </a:p>
        </p:txBody>
      </p:sp>
      <p:sp>
        <p:nvSpPr>
          <p:cNvPr id="60" name="TextBox 59">
            <a:extLst>
              <a:ext uri="{FF2B5EF4-FFF2-40B4-BE49-F238E27FC236}">
                <a16:creationId xmlns:a16="http://schemas.microsoft.com/office/drawing/2014/main" id="{C7479758-9A6C-49A5-B9DE-CFD0DFA14A92}"/>
              </a:ext>
            </a:extLst>
          </p:cNvPr>
          <p:cNvSpPr txBox="1"/>
          <p:nvPr/>
        </p:nvSpPr>
        <p:spPr>
          <a:xfrm>
            <a:off x="3676743" y="5664132"/>
            <a:ext cx="508564" cy="242374"/>
          </a:xfrm>
          <a:prstGeom prst="rect">
            <a:avLst/>
          </a:prstGeom>
          <a:noFill/>
        </p:spPr>
        <p:txBody>
          <a:bodyPr wrap="square" rtlCol="0">
            <a:spAutoFit/>
          </a:bodyPr>
          <a:lstStyle/>
          <a:p>
            <a:pPr algn="r"/>
            <a:r>
              <a:rPr lang="en-US" sz="975" b="1" dirty="0">
                <a:solidFill>
                  <a:schemeClr val="bg1"/>
                </a:solidFill>
              </a:rPr>
              <a:t>SMSC</a:t>
            </a:r>
            <a:endParaRPr lang="en-GB" sz="975" b="1" dirty="0">
              <a:solidFill>
                <a:schemeClr val="bg1"/>
              </a:solidFill>
            </a:endParaRPr>
          </a:p>
        </p:txBody>
      </p:sp>
      <p:grpSp>
        <p:nvGrpSpPr>
          <p:cNvPr id="69" name="Group 68">
            <a:extLst>
              <a:ext uri="{FF2B5EF4-FFF2-40B4-BE49-F238E27FC236}">
                <a16:creationId xmlns:a16="http://schemas.microsoft.com/office/drawing/2014/main" id="{33D8120D-B23D-4EE5-B1BB-7816F9DB0E53}"/>
              </a:ext>
            </a:extLst>
          </p:cNvPr>
          <p:cNvGrpSpPr/>
          <p:nvPr/>
        </p:nvGrpSpPr>
        <p:grpSpPr>
          <a:xfrm>
            <a:off x="8313226" y="3868981"/>
            <a:ext cx="1439537" cy="259983"/>
            <a:chOff x="6741091" y="5129445"/>
            <a:chExt cx="453848" cy="259983"/>
          </a:xfrm>
        </p:grpSpPr>
        <p:pic>
          <p:nvPicPr>
            <p:cNvPr id="53" name="Picture 52">
              <a:extLst>
                <a:ext uri="{FF2B5EF4-FFF2-40B4-BE49-F238E27FC236}">
                  <a16:creationId xmlns:a16="http://schemas.microsoft.com/office/drawing/2014/main" id="{015F822E-177B-40F4-803D-9B9EA0D0A4D9}"/>
                </a:ext>
              </a:extLst>
            </p:cNvPr>
            <p:cNvPicPr>
              <a:picLocks noChangeAspect="1"/>
            </p:cNvPicPr>
            <p:nvPr/>
          </p:nvPicPr>
          <p:blipFill>
            <a:blip r:embed="rId6"/>
            <a:stretch>
              <a:fillRect/>
            </a:stretch>
          </p:blipFill>
          <p:spPr>
            <a:xfrm>
              <a:off x="6741091" y="5141757"/>
              <a:ext cx="444607" cy="247671"/>
            </a:xfrm>
            <a:prstGeom prst="rect">
              <a:avLst/>
            </a:prstGeom>
          </p:spPr>
        </p:pic>
        <p:sp>
          <p:nvSpPr>
            <p:cNvPr id="62" name="TextBox 61">
              <a:extLst>
                <a:ext uri="{FF2B5EF4-FFF2-40B4-BE49-F238E27FC236}">
                  <a16:creationId xmlns:a16="http://schemas.microsoft.com/office/drawing/2014/main" id="{A287CF4E-642A-49F1-82DF-DF4EB3CB9267}"/>
                </a:ext>
              </a:extLst>
            </p:cNvPr>
            <p:cNvSpPr txBox="1"/>
            <p:nvPr/>
          </p:nvSpPr>
          <p:spPr>
            <a:xfrm>
              <a:off x="6771250" y="5129445"/>
              <a:ext cx="423689" cy="242374"/>
            </a:xfrm>
            <a:prstGeom prst="rect">
              <a:avLst/>
            </a:prstGeom>
            <a:noFill/>
          </p:spPr>
          <p:txBody>
            <a:bodyPr wrap="square" rtlCol="0">
              <a:spAutoFit/>
            </a:bodyPr>
            <a:lstStyle/>
            <a:p>
              <a:pPr algn="r"/>
              <a:r>
                <a:rPr lang="en-US" sz="975" b="1" dirty="0">
                  <a:solidFill>
                    <a:schemeClr val="bg1"/>
                  </a:solidFill>
                </a:rPr>
                <a:t>Physical Development</a:t>
              </a:r>
              <a:endParaRPr lang="en-GB" sz="975" b="1" dirty="0">
                <a:solidFill>
                  <a:schemeClr val="bg1"/>
                </a:solidFill>
              </a:endParaRPr>
            </a:p>
          </p:txBody>
        </p:sp>
      </p:grpSp>
      <p:sp>
        <p:nvSpPr>
          <p:cNvPr id="65" name="TextBox 64">
            <a:extLst>
              <a:ext uri="{FF2B5EF4-FFF2-40B4-BE49-F238E27FC236}">
                <a16:creationId xmlns:a16="http://schemas.microsoft.com/office/drawing/2014/main" id="{0A374F86-175C-47D0-8C78-B1351CAA25B7}"/>
              </a:ext>
            </a:extLst>
          </p:cNvPr>
          <p:cNvSpPr txBox="1"/>
          <p:nvPr/>
        </p:nvSpPr>
        <p:spPr>
          <a:xfrm>
            <a:off x="221660" y="304233"/>
            <a:ext cx="3010464" cy="842538"/>
          </a:xfrm>
          <a:prstGeom prst="rect">
            <a:avLst/>
          </a:prstGeom>
          <a:noFill/>
        </p:spPr>
        <p:txBody>
          <a:bodyPr wrap="square" rtlCol="0">
            <a:spAutoFit/>
          </a:bodyPr>
          <a:lstStyle/>
          <a:p>
            <a:pPr algn="ctr"/>
            <a:r>
              <a:rPr lang="en-US" sz="1625" b="1" dirty="0">
                <a:solidFill>
                  <a:schemeClr val="bg1"/>
                </a:solidFill>
              </a:rPr>
              <a:t>Let’s Explore</a:t>
            </a:r>
          </a:p>
          <a:p>
            <a:pPr algn="ctr"/>
            <a:r>
              <a:rPr lang="en-US" sz="1625" b="1" dirty="0">
                <a:solidFill>
                  <a:schemeClr val="bg1"/>
                </a:solidFill>
              </a:rPr>
              <a:t>Pegasus Class </a:t>
            </a:r>
          </a:p>
          <a:p>
            <a:pPr algn="ctr"/>
            <a:r>
              <a:rPr lang="en-US" sz="1625" b="1" dirty="0">
                <a:solidFill>
                  <a:schemeClr val="bg1"/>
                </a:solidFill>
              </a:rPr>
              <a:t>Autumn Term September 2024</a:t>
            </a:r>
          </a:p>
        </p:txBody>
      </p:sp>
      <p:pic>
        <p:nvPicPr>
          <p:cNvPr id="66" name="Picture 65">
            <a:extLst>
              <a:ext uri="{FF2B5EF4-FFF2-40B4-BE49-F238E27FC236}">
                <a16:creationId xmlns:a16="http://schemas.microsoft.com/office/drawing/2014/main" id="{94A54CD9-AA80-4B8A-9321-8144278466AF}"/>
              </a:ext>
            </a:extLst>
          </p:cNvPr>
          <p:cNvPicPr>
            <a:picLocks noChangeAspect="1"/>
          </p:cNvPicPr>
          <p:nvPr/>
        </p:nvPicPr>
        <p:blipFill>
          <a:blip r:embed="rId6"/>
          <a:stretch>
            <a:fillRect/>
          </a:stretch>
        </p:blipFill>
        <p:spPr>
          <a:xfrm>
            <a:off x="5273167" y="5625921"/>
            <a:ext cx="1714971" cy="247671"/>
          </a:xfrm>
          <a:prstGeom prst="rect">
            <a:avLst/>
          </a:prstGeom>
        </p:spPr>
      </p:pic>
      <p:sp>
        <p:nvSpPr>
          <p:cNvPr id="67" name="TextBox 66">
            <a:extLst>
              <a:ext uri="{FF2B5EF4-FFF2-40B4-BE49-F238E27FC236}">
                <a16:creationId xmlns:a16="http://schemas.microsoft.com/office/drawing/2014/main" id="{326F14C9-7F9E-4247-B96F-D35BC629E865}"/>
              </a:ext>
            </a:extLst>
          </p:cNvPr>
          <p:cNvSpPr txBox="1"/>
          <p:nvPr/>
        </p:nvSpPr>
        <p:spPr>
          <a:xfrm>
            <a:off x="5189946" y="5608694"/>
            <a:ext cx="1745573" cy="992579"/>
          </a:xfrm>
          <a:prstGeom prst="rect">
            <a:avLst/>
          </a:prstGeom>
          <a:noFill/>
        </p:spPr>
        <p:txBody>
          <a:bodyPr wrap="square" rtlCol="0">
            <a:spAutoFit/>
          </a:bodyPr>
          <a:lstStyle/>
          <a:p>
            <a:pPr algn="r"/>
            <a:r>
              <a:rPr lang="en-US" sz="975" b="1" dirty="0">
                <a:solidFill>
                  <a:schemeClr val="bg1"/>
                </a:solidFill>
              </a:rPr>
              <a:t>Expressive Arts and Design</a:t>
            </a:r>
            <a:endParaRPr lang="en-GB" sz="975" b="1" dirty="0">
              <a:solidFill>
                <a:schemeClr val="bg1"/>
              </a:solidFill>
            </a:endParaRPr>
          </a:p>
        </p:txBody>
      </p:sp>
      <p:sp>
        <p:nvSpPr>
          <p:cNvPr id="2" name="TextBox 1">
            <a:extLst>
              <a:ext uri="{FF2B5EF4-FFF2-40B4-BE49-F238E27FC236}">
                <a16:creationId xmlns:a16="http://schemas.microsoft.com/office/drawing/2014/main" id="{E989DC53-0E7B-4137-8376-6D02BFFE2AE5}"/>
              </a:ext>
            </a:extLst>
          </p:cNvPr>
          <p:cNvSpPr txBox="1"/>
          <p:nvPr/>
        </p:nvSpPr>
        <p:spPr>
          <a:xfrm>
            <a:off x="3656819" y="397175"/>
            <a:ext cx="5885661" cy="1569660"/>
          </a:xfrm>
          <a:prstGeom prst="rect">
            <a:avLst/>
          </a:prstGeom>
          <a:noFill/>
        </p:spPr>
        <p:txBody>
          <a:bodyPr wrap="square" rtlCol="0">
            <a:spAutoFit/>
          </a:bodyPr>
          <a:lstStyle/>
          <a:p>
            <a:endParaRPr lang="en-US" sz="1200" dirty="0"/>
          </a:p>
          <a:p>
            <a:r>
              <a:rPr lang="en-US" sz="1200" dirty="0"/>
              <a:t>As </a:t>
            </a:r>
            <a:r>
              <a:rPr lang="en-US" sz="1200" b="1" dirty="0"/>
              <a:t>investigative</a:t>
            </a:r>
            <a:r>
              <a:rPr lang="en-US" sz="1200" dirty="0"/>
              <a:t> </a:t>
            </a:r>
            <a:r>
              <a:rPr lang="en-US" sz="1200" b="1" dirty="0"/>
              <a:t>learners</a:t>
            </a:r>
            <a:r>
              <a:rPr lang="en-US" sz="1200" dirty="0"/>
              <a:t> we will explore and experience things, and ‘have a go.’</a:t>
            </a:r>
          </a:p>
          <a:p>
            <a:endParaRPr lang="en-US" sz="1200" dirty="0"/>
          </a:p>
          <a:p>
            <a:r>
              <a:rPr lang="en-US" sz="1200" dirty="0"/>
              <a:t>As </a:t>
            </a:r>
            <a:r>
              <a:rPr lang="en-US" sz="1200" b="1" dirty="0"/>
              <a:t>active learners </a:t>
            </a:r>
            <a:r>
              <a:rPr lang="en-US" sz="1200" dirty="0"/>
              <a:t>we will concentrate and keep on trying if we encounter difficulties, and we will enjoy our achievements.</a:t>
            </a:r>
          </a:p>
          <a:p>
            <a:endParaRPr lang="en-US" sz="1200" dirty="0"/>
          </a:p>
          <a:p>
            <a:r>
              <a:rPr lang="en-US" sz="1200" dirty="0"/>
              <a:t>As </a:t>
            </a:r>
            <a:r>
              <a:rPr lang="en-US" sz="1200" b="1" dirty="0"/>
              <a:t>creative and critical thinkers </a:t>
            </a:r>
            <a:r>
              <a:rPr lang="en-US" sz="1200" dirty="0"/>
              <a:t>we will have and develop our own ideas, make links between ideas, and develop our own strategies for doing things. </a:t>
            </a:r>
          </a:p>
        </p:txBody>
      </p:sp>
      <p:sp>
        <p:nvSpPr>
          <p:cNvPr id="3" name="TextBox 2">
            <a:extLst>
              <a:ext uri="{FF2B5EF4-FFF2-40B4-BE49-F238E27FC236}">
                <a16:creationId xmlns:a16="http://schemas.microsoft.com/office/drawing/2014/main" id="{51535A70-F0E4-45AC-9F58-D85389E86DA9}"/>
              </a:ext>
            </a:extLst>
          </p:cNvPr>
          <p:cNvSpPr txBox="1"/>
          <p:nvPr/>
        </p:nvSpPr>
        <p:spPr>
          <a:xfrm>
            <a:off x="179742" y="2600720"/>
            <a:ext cx="1939331" cy="4385816"/>
          </a:xfrm>
          <a:prstGeom prst="rect">
            <a:avLst/>
          </a:prstGeom>
          <a:noFill/>
        </p:spPr>
        <p:txBody>
          <a:bodyPr wrap="square" rtlCol="0">
            <a:spAutoFit/>
          </a:bodyPr>
          <a:lstStyle/>
          <a:p>
            <a:r>
              <a:rPr lang="en-US" sz="900" b="1" dirty="0"/>
              <a:t>Reading-</a:t>
            </a:r>
            <a:r>
              <a:rPr lang="en-US" sz="900" dirty="0"/>
              <a:t> </a:t>
            </a:r>
          </a:p>
          <a:p>
            <a:r>
              <a:rPr lang="en-US" sz="900" dirty="0"/>
              <a:t>Nursery children will develop their phonics knowledge through a term’s topic called Me and My Family.</a:t>
            </a:r>
          </a:p>
          <a:p>
            <a:r>
              <a:rPr lang="en-US" sz="900" dirty="0"/>
              <a:t>Reception children will begin to learn to read and write letters from the alphabet starting with s, a, t, p, </a:t>
            </a:r>
            <a:r>
              <a:rPr lang="en-US" sz="900" dirty="0" err="1"/>
              <a:t>i</a:t>
            </a:r>
            <a:r>
              <a:rPr lang="en-US" sz="900" dirty="0"/>
              <a:t>, n.  </a:t>
            </a:r>
          </a:p>
          <a:p>
            <a:r>
              <a:rPr lang="en-US" sz="900" dirty="0"/>
              <a:t>We will listen to a range of stories with a theme of Let’s Explore, sing songs and share rhymes.  </a:t>
            </a:r>
          </a:p>
          <a:p>
            <a:endParaRPr lang="en-US" sz="900" dirty="0"/>
          </a:p>
          <a:p>
            <a:r>
              <a:rPr lang="en-US" sz="900" b="1" dirty="0"/>
              <a:t>Writing-</a:t>
            </a:r>
            <a:r>
              <a:rPr lang="en-US" sz="900" dirty="0"/>
              <a:t> there will be opportunities for mark making inside and out. We will use our phonics knowledge to sound out words to write lists, signs and instructions. </a:t>
            </a:r>
          </a:p>
          <a:p>
            <a:r>
              <a:rPr lang="en-US" sz="900" dirty="0"/>
              <a:t>We will continue to </a:t>
            </a:r>
            <a:r>
              <a:rPr lang="en-US" sz="900" dirty="0" err="1"/>
              <a:t>practise</a:t>
            </a:r>
            <a:r>
              <a:rPr lang="en-US" sz="900" dirty="0"/>
              <a:t> writing our names using the correct letter formation.  </a:t>
            </a:r>
          </a:p>
          <a:p>
            <a:endParaRPr lang="en-US" sz="900" dirty="0"/>
          </a:p>
          <a:p>
            <a:r>
              <a:rPr lang="en-US" sz="900" b="1" dirty="0"/>
              <a:t>At home you could….</a:t>
            </a:r>
          </a:p>
          <a:p>
            <a:r>
              <a:rPr lang="en-US" sz="900" dirty="0"/>
              <a:t>-share stories together</a:t>
            </a:r>
          </a:p>
          <a:p>
            <a:r>
              <a:rPr lang="en-US" sz="900" dirty="0"/>
              <a:t>-retell </a:t>
            </a:r>
            <a:r>
              <a:rPr lang="en-US" sz="900" dirty="0" err="1"/>
              <a:t>favourite</a:t>
            </a:r>
            <a:r>
              <a:rPr lang="en-US" sz="900" dirty="0"/>
              <a:t> stories</a:t>
            </a:r>
          </a:p>
          <a:p>
            <a:r>
              <a:rPr lang="en-US" sz="900" dirty="0"/>
              <a:t>-make marks using pencils, paint, chalk or water. </a:t>
            </a:r>
          </a:p>
          <a:p>
            <a:r>
              <a:rPr lang="en-US" sz="900" dirty="0"/>
              <a:t>-practice name writing using correct letter formation</a:t>
            </a:r>
          </a:p>
          <a:p>
            <a:r>
              <a:rPr lang="en-US" sz="900" dirty="0"/>
              <a:t>- share non-fiction books about the world.</a:t>
            </a:r>
          </a:p>
          <a:p>
            <a:endParaRPr lang="en-US" sz="900" dirty="0"/>
          </a:p>
        </p:txBody>
      </p:sp>
      <p:sp>
        <p:nvSpPr>
          <p:cNvPr id="43" name="TextBox 42">
            <a:extLst>
              <a:ext uri="{FF2B5EF4-FFF2-40B4-BE49-F238E27FC236}">
                <a16:creationId xmlns:a16="http://schemas.microsoft.com/office/drawing/2014/main" id="{2EC87FF6-75C8-49F7-929B-BCB6608F97CB}"/>
              </a:ext>
            </a:extLst>
          </p:cNvPr>
          <p:cNvSpPr txBox="1"/>
          <p:nvPr/>
        </p:nvSpPr>
        <p:spPr>
          <a:xfrm>
            <a:off x="2250762" y="2563389"/>
            <a:ext cx="1960975" cy="3000821"/>
          </a:xfrm>
          <a:prstGeom prst="rect">
            <a:avLst/>
          </a:prstGeom>
          <a:noFill/>
        </p:spPr>
        <p:txBody>
          <a:bodyPr wrap="square" rtlCol="0">
            <a:spAutoFit/>
          </a:bodyPr>
          <a:lstStyle/>
          <a:p>
            <a:r>
              <a:rPr lang="en-US" sz="900" dirty="0"/>
              <a:t>This term we will be using White Rose mastery guidance. We will begin the term by singing number songs, learning keys times of the day and using positional language to learn where things belong. </a:t>
            </a:r>
          </a:p>
          <a:p>
            <a:endParaRPr lang="en-US" sz="900" dirty="0"/>
          </a:p>
          <a:p>
            <a:r>
              <a:rPr lang="en-US" sz="900" dirty="0"/>
              <a:t>Then explore the topic  ‘Just Like Me’ looking at: </a:t>
            </a:r>
          </a:p>
          <a:p>
            <a:r>
              <a:rPr lang="en-US" sz="900" b="1" dirty="0"/>
              <a:t>Number</a:t>
            </a:r>
            <a:endParaRPr lang="en-US" sz="900" dirty="0"/>
          </a:p>
          <a:p>
            <a:r>
              <a:rPr lang="en-US" sz="900" dirty="0"/>
              <a:t>-matching and sorting</a:t>
            </a:r>
          </a:p>
          <a:p>
            <a:r>
              <a:rPr lang="en-US" sz="900" dirty="0"/>
              <a:t>-comparing amounts</a:t>
            </a:r>
          </a:p>
          <a:p>
            <a:r>
              <a:rPr lang="en-US" sz="900" b="1" dirty="0"/>
              <a:t>Shape, Space and Measure</a:t>
            </a:r>
          </a:p>
          <a:p>
            <a:r>
              <a:rPr lang="en-US" sz="900" dirty="0"/>
              <a:t>-comparing size, mass and  capacity </a:t>
            </a:r>
          </a:p>
          <a:p>
            <a:r>
              <a:rPr lang="en-US" sz="900" dirty="0"/>
              <a:t>-exploring pattern</a:t>
            </a:r>
          </a:p>
          <a:p>
            <a:endParaRPr lang="en-US" sz="900" b="1" dirty="0"/>
          </a:p>
          <a:p>
            <a:r>
              <a:rPr lang="en-US" sz="900" b="1" dirty="0"/>
              <a:t>At home you could….</a:t>
            </a:r>
          </a:p>
          <a:p>
            <a:r>
              <a:rPr lang="en-US" sz="900" dirty="0"/>
              <a:t>-sing nursery rhymes</a:t>
            </a:r>
          </a:p>
          <a:p>
            <a:r>
              <a:rPr lang="en-US" sz="900" dirty="0"/>
              <a:t>-count objects around the house</a:t>
            </a:r>
          </a:p>
          <a:p>
            <a:r>
              <a:rPr lang="en-US" sz="900" dirty="0"/>
              <a:t>-paint patterns using potatoes or fingers</a:t>
            </a:r>
          </a:p>
        </p:txBody>
      </p:sp>
      <p:sp>
        <p:nvSpPr>
          <p:cNvPr id="9" name="Rectangle 8">
            <a:extLst>
              <a:ext uri="{FF2B5EF4-FFF2-40B4-BE49-F238E27FC236}">
                <a16:creationId xmlns:a16="http://schemas.microsoft.com/office/drawing/2014/main" id="{CBEB244C-5D09-4BEB-8771-BBA6EA63ED4F}"/>
              </a:ext>
            </a:extLst>
          </p:cNvPr>
          <p:cNvSpPr/>
          <p:nvPr/>
        </p:nvSpPr>
        <p:spPr>
          <a:xfrm>
            <a:off x="4349560" y="2605636"/>
            <a:ext cx="2665024" cy="784830"/>
          </a:xfrm>
          <a:prstGeom prst="rect">
            <a:avLst/>
          </a:prstGeom>
        </p:spPr>
        <p:txBody>
          <a:bodyPr wrap="square">
            <a:spAutoFit/>
          </a:bodyPr>
          <a:lstStyle/>
          <a:p>
            <a:r>
              <a:rPr lang="en-US" sz="900" dirty="0"/>
              <a:t>This term we will focus on:-</a:t>
            </a:r>
          </a:p>
          <a:p>
            <a:r>
              <a:rPr lang="en-US" sz="900" dirty="0"/>
              <a:t>-making friends, sharing and taking turns.</a:t>
            </a:r>
          </a:p>
          <a:p>
            <a:r>
              <a:rPr lang="en-US" sz="900" dirty="0"/>
              <a:t>-learning the routines of the day.</a:t>
            </a:r>
          </a:p>
          <a:p>
            <a:r>
              <a:rPr lang="en-US" sz="900" dirty="0"/>
              <a:t>-knowing about ourselves and our feelings.</a:t>
            </a:r>
          </a:p>
          <a:p>
            <a:r>
              <a:rPr lang="en-US" sz="900" dirty="0"/>
              <a:t> </a:t>
            </a:r>
          </a:p>
        </p:txBody>
      </p:sp>
      <p:sp>
        <p:nvSpPr>
          <p:cNvPr id="11" name="Rectangle 10">
            <a:extLst>
              <a:ext uri="{FF2B5EF4-FFF2-40B4-BE49-F238E27FC236}">
                <a16:creationId xmlns:a16="http://schemas.microsoft.com/office/drawing/2014/main" id="{A23C3C7F-D080-4730-9F47-DE56860D388E}"/>
              </a:ext>
            </a:extLst>
          </p:cNvPr>
          <p:cNvSpPr/>
          <p:nvPr/>
        </p:nvSpPr>
        <p:spPr>
          <a:xfrm>
            <a:off x="2290734" y="5991656"/>
            <a:ext cx="1858382" cy="646331"/>
          </a:xfrm>
          <a:prstGeom prst="rect">
            <a:avLst/>
          </a:prstGeom>
        </p:spPr>
        <p:txBody>
          <a:bodyPr wrap="square">
            <a:spAutoFit/>
          </a:bodyPr>
          <a:lstStyle/>
          <a:p>
            <a:pPr lvl="0"/>
            <a:r>
              <a:rPr lang="en-GB" sz="900" dirty="0">
                <a:solidFill>
                  <a:srgbClr val="000000"/>
                </a:solidFill>
                <a:latin typeface="Calibri" panose="020F0502020204030204" pitchFamily="34" charset="0"/>
                <a:cs typeface="Calibri" panose="020F0502020204030204" pitchFamily="34" charset="0"/>
              </a:rPr>
              <a:t>As part of our SMSC curriculum, children will participate in a variety of activities, including intra house sports competitions and RE days.</a:t>
            </a:r>
            <a:endParaRPr lang="en-GB" sz="900" dirty="0">
              <a:solidFill>
                <a:srgbClr val="FF0000"/>
              </a:solidFill>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764FA136-F02F-44EA-AB6F-2DDDCA865187}"/>
              </a:ext>
            </a:extLst>
          </p:cNvPr>
          <p:cNvSpPr/>
          <p:nvPr/>
        </p:nvSpPr>
        <p:spPr>
          <a:xfrm>
            <a:off x="4349560" y="4160613"/>
            <a:ext cx="2552385" cy="923330"/>
          </a:xfrm>
          <a:prstGeom prst="rect">
            <a:avLst/>
          </a:prstGeom>
        </p:spPr>
        <p:txBody>
          <a:bodyPr wrap="square">
            <a:spAutoFit/>
          </a:bodyPr>
          <a:lstStyle/>
          <a:p>
            <a:r>
              <a:rPr lang="en-US" sz="900" dirty="0"/>
              <a:t>This term we will focus on:-</a:t>
            </a:r>
          </a:p>
          <a:p>
            <a:r>
              <a:rPr lang="en-US" sz="900" dirty="0"/>
              <a:t>-exploring the school grounds and local area. </a:t>
            </a:r>
          </a:p>
          <a:p>
            <a:r>
              <a:rPr lang="en-US" sz="900" dirty="0"/>
              <a:t>-talking about where we have visited in the United Kingdom and further afield.</a:t>
            </a:r>
          </a:p>
          <a:p>
            <a:r>
              <a:rPr lang="en-US" sz="900" dirty="0"/>
              <a:t>-learning about past explorers.   </a:t>
            </a:r>
          </a:p>
          <a:p>
            <a:endParaRPr lang="en-US" sz="900" dirty="0"/>
          </a:p>
        </p:txBody>
      </p:sp>
      <p:sp>
        <p:nvSpPr>
          <p:cNvPr id="54" name="Rectangle 53">
            <a:extLst>
              <a:ext uri="{FF2B5EF4-FFF2-40B4-BE49-F238E27FC236}">
                <a16:creationId xmlns:a16="http://schemas.microsoft.com/office/drawing/2014/main" id="{FE14576C-EFD6-4418-8C0C-5B580F1047E9}"/>
              </a:ext>
            </a:extLst>
          </p:cNvPr>
          <p:cNvSpPr/>
          <p:nvPr/>
        </p:nvSpPr>
        <p:spPr>
          <a:xfrm>
            <a:off x="7128988" y="2615023"/>
            <a:ext cx="2489748" cy="646331"/>
          </a:xfrm>
          <a:prstGeom prst="rect">
            <a:avLst/>
          </a:prstGeom>
        </p:spPr>
        <p:txBody>
          <a:bodyPr wrap="square">
            <a:spAutoFit/>
          </a:bodyPr>
          <a:lstStyle/>
          <a:p>
            <a:r>
              <a:rPr lang="en-US" sz="900" dirty="0"/>
              <a:t>This term we will focus on:-</a:t>
            </a:r>
          </a:p>
          <a:p>
            <a:r>
              <a:rPr lang="en-US" sz="900" dirty="0"/>
              <a:t>-talking about ourselves and experiences.  </a:t>
            </a:r>
          </a:p>
          <a:p>
            <a:r>
              <a:rPr lang="en-US" sz="900" dirty="0"/>
              <a:t>-listening to others. </a:t>
            </a:r>
          </a:p>
          <a:p>
            <a:r>
              <a:rPr lang="en-US" sz="900" dirty="0"/>
              <a:t>-asking questions. </a:t>
            </a:r>
          </a:p>
        </p:txBody>
      </p:sp>
      <p:sp>
        <p:nvSpPr>
          <p:cNvPr id="55" name="Rectangle 54">
            <a:extLst>
              <a:ext uri="{FF2B5EF4-FFF2-40B4-BE49-F238E27FC236}">
                <a16:creationId xmlns:a16="http://schemas.microsoft.com/office/drawing/2014/main" id="{1DD3E604-2FAD-4F3C-9530-1A0A9DB9758F}"/>
              </a:ext>
            </a:extLst>
          </p:cNvPr>
          <p:cNvSpPr/>
          <p:nvPr/>
        </p:nvSpPr>
        <p:spPr>
          <a:xfrm>
            <a:off x="7139301" y="4194477"/>
            <a:ext cx="2483169" cy="1061829"/>
          </a:xfrm>
          <a:prstGeom prst="rect">
            <a:avLst/>
          </a:prstGeom>
        </p:spPr>
        <p:txBody>
          <a:bodyPr wrap="square">
            <a:spAutoFit/>
          </a:bodyPr>
          <a:lstStyle/>
          <a:p>
            <a:r>
              <a:rPr lang="en-US" sz="900" dirty="0"/>
              <a:t>This term we will focus on:-</a:t>
            </a:r>
          </a:p>
          <a:p>
            <a:r>
              <a:rPr lang="en-US" sz="900" b="1" dirty="0"/>
              <a:t>Gross Motor- </a:t>
            </a:r>
            <a:r>
              <a:rPr lang="en-US" sz="900" dirty="0"/>
              <a:t>accessing outside for play on bikes, tricycles climbing frames and completing obstacle courses.</a:t>
            </a:r>
          </a:p>
          <a:p>
            <a:r>
              <a:rPr lang="en-US" sz="900" b="1" dirty="0"/>
              <a:t>Fine Motor- </a:t>
            </a:r>
            <a:r>
              <a:rPr lang="en-US" sz="900" dirty="0"/>
              <a:t>using a range of small tools and funky finger activities to develop fine motor control.</a:t>
            </a:r>
          </a:p>
        </p:txBody>
      </p:sp>
      <p:sp>
        <p:nvSpPr>
          <p:cNvPr id="59" name="Rectangle 58">
            <a:extLst>
              <a:ext uri="{FF2B5EF4-FFF2-40B4-BE49-F238E27FC236}">
                <a16:creationId xmlns:a16="http://schemas.microsoft.com/office/drawing/2014/main" id="{B0FBD60E-DBBE-4A8C-8195-03FE5C4750B9}"/>
              </a:ext>
            </a:extLst>
          </p:cNvPr>
          <p:cNvSpPr/>
          <p:nvPr/>
        </p:nvSpPr>
        <p:spPr>
          <a:xfrm>
            <a:off x="4427599" y="5839480"/>
            <a:ext cx="2532269" cy="1007968"/>
          </a:xfrm>
          <a:prstGeom prst="rect">
            <a:avLst/>
          </a:prstGeom>
        </p:spPr>
        <p:txBody>
          <a:bodyPr wrap="square">
            <a:spAutoFit/>
          </a:bodyPr>
          <a:lstStyle/>
          <a:p>
            <a:r>
              <a:rPr lang="en-US" sz="850" dirty="0"/>
              <a:t>We will develop our art skills through exploring a variety of paints, printing and collage.  We will follow themes such as maps, houses and transport, as well as some inspiration from Van Gogh’s City at Night art.</a:t>
            </a:r>
          </a:p>
          <a:p>
            <a:r>
              <a:rPr lang="en-US" sz="850" dirty="0"/>
              <a:t>We will use our imagination in our role play area linked to our interests.    </a:t>
            </a:r>
          </a:p>
        </p:txBody>
      </p:sp>
      <p:sp>
        <p:nvSpPr>
          <p:cNvPr id="63" name="Rectangle 62">
            <a:extLst>
              <a:ext uri="{FF2B5EF4-FFF2-40B4-BE49-F238E27FC236}">
                <a16:creationId xmlns:a16="http://schemas.microsoft.com/office/drawing/2014/main" id="{54BAB88D-6848-4785-BFBD-DC6F3A246FF8}"/>
              </a:ext>
            </a:extLst>
          </p:cNvPr>
          <p:cNvSpPr/>
          <p:nvPr/>
        </p:nvSpPr>
        <p:spPr>
          <a:xfrm>
            <a:off x="7246613" y="5883263"/>
            <a:ext cx="2372123" cy="923330"/>
          </a:xfrm>
          <a:prstGeom prst="rect">
            <a:avLst/>
          </a:prstGeom>
        </p:spPr>
        <p:txBody>
          <a:bodyPr wrap="square">
            <a:spAutoFit/>
          </a:bodyPr>
          <a:lstStyle/>
          <a:p>
            <a:r>
              <a:rPr lang="en-US" sz="900" dirty="0"/>
              <a:t>We will think about the question: Who are Christians and what do they believe? We will learn about Jesus and some of his teachings and explore Christianity around the world.</a:t>
            </a:r>
          </a:p>
          <a:p>
            <a:r>
              <a:rPr lang="en-US" sz="900" dirty="0"/>
              <a:t>We will also learn about the Harvest festival and Rosh Hashanah.  </a:t>
            </a:r>
          </a:p>
        </p:txBody>
      </p:sp>
      <p:pic>
        <p:nvPicPr>
          <p:cNvPr id="7" name="Picture 6">
            <a:extLst>
              <a:ext uri="{FF2B5EF4-FFF2-40B4-BE49-F238E27FC236}">
                <a16:creationId xmlns:a16="http://schemas.microsoft.com/office/drawing/2014/main" id="{A02D012A-19E2-48CC-80DE-DDA157E92A26}"/>
              </a:ext>
            </a:extLst>
          </p:cNvPr>
          <p:cNvPicPr>
            <a:picLocks noChangeAspect="1"/>
          </p:cNvPicPr>
          <p:nvPr/>
        </p:nvPicPr>
        <p:blipFill rotWithShape="1">
          <a:blip r:embed="rId7"/>
          <a:srcRect t="30265"/>
          <a:stretch/>
        </p:blipFill>
        <p:spPr>
          <a:xfrm>
            <a:off x="2591048" y="1321857"/>
            <a:ext cx="539161" cy="716259"/>
          </a:xfrm>
          <a:prstGeom prst="rect">
            <a:avLst/>
          </a:prstGeom>
        </p:spPr>
      </p:pic>
      <p:pic>
        <p:nvPicPr>
          <p:cNvPr id="10" name="Picture 9">
            <a:extLst>
              <a:ext uri="{FF2B5EF4-FFF2-40B4-BE49-F238E27FC236}">
                <a16:creationId xmlns:a16="http://schemas.microsoft.com/office/drawing/2014/main" id="{AE74D566-DF8C-4576-947B-A107BD56C018}"/>
              </a:ext>
            </a:extLst>
          </p:cNvPr>
          <p:cNvPicPr>
            <a:picLocks noChangeAspect="1"/>
          </p:cNvPicPr>
          <p:nvPr/>
        </p:nvPicPr>
        <p:blipFill rotWithShape="1">
          <a:blip r:embed="rId8"/>
          <a:srcRect t="12129" b="16836"/>
          <a:stretch/>
        </p:blipFill>
        <p:spPr>
          <a:xfrm>
            <a:off x="1091047" y="1326656"/>
            <a:ext cx="533053" cy="710666"/>
          </a:xfrm>
          <a:prstGeom prst="rect">
            <a:avLst/>
          </a:prstGeom>
        </p:spPr>
      </p:pic>
      <p:pic>
        <p:nvPicPr>
          <p:cNvPr id="12" name="Picture 11">
            <a:extLst>
              <a:ext uri="{FF2B5EF4-FFF2-40B4-BE49-F238E27FC236}">
                <a16:creationId xmlns:a16="http://schemas.microsoft.com/office/drawing/2014/main" id="{4D127DC1-5EE1-4DAF-840F-CDC2D2EE42F6}"/>
              </a:ext>
            </a:extLst>
          </p:cNvPr>
          <p:cNvPicPr>
            <a:picLocks noChangeAspect="1"/>
          </p:cNvPicPr>
          <p:nvPr/>
        </p:nvPicPr>
        <p:blipFill rotWithShape="1">
          <a:blip r:embed="rId9"/>
          <a:srcRect t="9968" b="19793"/>
          <a:stretch/>
        </p:blipFill>
        <p:spPr>
          <a:xfrm>
            <a:off x="1857268" y="1329218"/>
            <a:ext cx="550158" cy="710666"/>
          </a:xfrm>
          <a:prstGeom prst="rect">
            <a:avLst/>
          </a:prstGeom>
        </p:spPr>
      </p:pic>
      <p:pic>
        <p:nvPicPr>
          <p:cNvPr id="13" name="Picture 12">
            <a:extLst>
              <a:ext uri="{FF2B5EF4-FFF2-40B4-BE49-F238E27FC236}">
                <a16:creationId xmlns:a16="http://schemas.microsoft.com/office/drawing/2014/main" id="{03B8DA8E-07B9-4A86-9649-00F924DF550B}"/>
              </a:ext>
            </a:extLst>
          </p:cNvPr>
          <p:cNvPicPr>
            <a:picLocks noChangeAspect="1"/>
          </p:cNvPicPr>
          <p:nvPr/>
        </p:nvPicPr>
        <p:blipFill rotWithShape="1">
          <a:blip r:embed="rId10"/>
          <a:srcRect b="28965"/>
          <a:stretch/>
        </p:blipFill>
        <p:spPr>
          <a:xfrm>
            <a:off x="365996" y="1321334"/>
            <a:ext cx="540997" cy="710666"/>
          </a:xfrm>
          <a:prstGeom prst="rect">
            <a:avLst/>
          </a:prstGeom>
        </p:spPr>
      </p:pic>
    </p:spTree>
    <p:extLst>
      <p:ext uri="{BB962C8B-B14F-4D97-AF65-F5344CB8AC3E}">
        <p14:creationId xmlns:p14="http://schemas.microsoft.com/office/powerpoint/2010/main" val="287492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2EC87B58BD7A41A7D69ADEBD652E78" ma:contentTypeVersion="20" ma:contentTypeDescription="Create a new document." ma:contentTypeScope="" ma:versionID="2088e89a4c203a38a504b43b6077c5d1">
  <xsd:schema xmlns:xsd="http://www.w3.org/2001/XMLSchema" xmlns:xs="http://www.w3.org/2001/XMLSchema" xmlns:p="http://schemas.microsoft.com/office/2006/metadata/properties" xmlns:ns2="6a158a6a-454f-4afe-a7d4-2c9353e6d01f" xmlns:ns3="27710824-13d0-4ff0-80b4-1133d42a8012" targetNamespace="http://schemas.microsoft.com/office/2006/metadata/properties" ma:root="true" ma:fieldsID="a26314f3cac778e85415cd714f9bbe71" ns2:_="" ns3:_="">
    <xsd:import namespace="6a158a6a-454f-4afe-a7d4-2c9353e6d01f"/>
    <xsd:import namespace="27710824-13d0-4ff0-80b4-1133d42a80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58a6a-454f-4afe-a7d4-2c9353e6d0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1127a7-ea9e-42e0-b75c-90388b9b2f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10824-13d0-4ff0-80b4-1133d42a80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82fe9f2-ec51-4e50-8215-75bb076ba325}" ma:internalName="TaxCatchAll" ma:showField="CatchAllData" ma:web="27710824-13d0-4ff0-80b4-1133d42a80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158a6a-454f-4afe-a7d4-2c9353e6d01f">
      <Terms xmlns="http://schemas.microsoft.com/office/infopath/2007/PartnerControls"/>
    </lcf76f155ced4ddcb4097134ff3c332f>
    <TaxCatchAll xmlns="27710824-13d0-4ff0-80b4-1133d42a8012" xsi:nil="true"/>
  </documentManagement>
</p:properties>
</file>

<file path=customXml/itemProps1.xml><?xml version="1.0" encoding="utf-8"?>
<ds:datastoreItem xmlns:ds="http://schemas.openxmlformats.org/officeDocument/2006/customXml" ds:itemID="{2A688C4B-D05B-4410-B7C3-EADDA15ECB68}"/>
</file>

<file path=customXml/itemProps2.xml><?xml version="1.0" encoding="utf-8"?>
<ds:datastoreItem xmlns:ds="http://schemas.openxmlformats.org/officeDocument/2006/customXml" ds:itemID="{49B35DAB-1654-4039-AA5B-082FDDC5C431}">
  <ds:schemaRefs>
    <ds:schemaRef ds:uri="http://schemas.microsoft.com/sharepoint/v3/contenttype/forms"/>
  </ds:schemaRefs>
</ds:datastoreItem>
</file>

<file path=customXml/itemProps3.xml><?xml version="1.0" encoding="utf-8"?>
<ds:datastoreItem xmlns:ds="http://schemas.openxmlformats.org/officeDocument/2006/customXml" ds:itemID="{2BFAC91D-BA4B-4311-B5FB-C3D24A6D3EB6}">
  <ds:schemaRefs>
    <ds:schemaRef ds:uri="http://purl.org/dc/dcmityp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61cb09d6-26cd-4fbc-81f3-b389e21c1a7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8684</TotalTime>
  <Words>609</Words>
  <Application>Microsoft Office PowerPoint</Application>
  <PresentationFormat>A4 Paper (210x297 mm)</PresentationFormat>
  <Paragraphs>69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9313123 office.3123</dc:creator>
  <cp:lastModifiedBy>Mrs Davies</cp:lastModifiedBy>
  <cp:revision>89</cp:revision>
  <cp:lastPrinted>2021-05-28T11:17:02Z</cp:lastPrinted>
  <dcterms:created xsi:type="dcterms:W3CDTF">2021-05-28T10:08:42Z</dcterms:created>
  <dcterms:modified xsi:type="dcterms:W3CDTF">2024-07-22T08:14:13Z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0x010100545A89D28086E74B9C7D9EA8735FF169</vt:lpwstr>
  </property>
</Properties>
</file>