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5268" autoAdjust="0"/>
  </p:normalViewPr>
  <p:slideViewPr>
    <p:cSldViewPr snapToGrid="0">
      <p:cViewPr varScale="1">
        <p:scale>
          <a:sx n="117" d="100"/>
          <a:sy n="117" d="100"/>
        </p:scale>
        <p:origin x="14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11/02/2025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11/02/2025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11/02/2025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11/02/2025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11/02/2025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11/02/2025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11/02/2025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11/02/2025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11/02/2025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11/02/2025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11/02/2025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11/02/2025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whiteroseeducation.com/1-minute-math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7404" y="265989"/>
            <a:ext cx="2077432" cy="1472836"/>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957052"/>
            <a:ext cx="2095862" cy="352665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717050"/>
            <a:ext cx="2602918"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43278" y="5620182"/>
            <a:ext cx="2089513" cy="111521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lvl="0"/>
            <a:endParaRPr lang="en-GB" sz="1000" dirty="0">
              <a:solidFill>
                <a:srgbClr val="000000"/>
              </a:solidFill>
              <a:latin typeface="Calibri" panose="020F0502020204030204" pitchFamily="34" charset="0"/>
              <a:cs typeface="Calibri" panose="020F0502020204030204" pitchFamily="34" charset="0"/>
            </a:endParaRPr>
          </a:p>
          <a:p>
            <a:r>
              <a:rPr lang="en-US" sz="1000" dirty="0">
                <a:solidFill>
                  <a:schemeClr val="tx1"/>
                </a:solidFill>
              </a:rPr>
              <a:t>During this term we will participate in activities that support our spiritual, moral, social and cultural education include Easter activities and Pupil Voice.</a:t>
            </a:r>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56527" y="2423714"/>
            <a:ext cx="1932566" cy="2782767"/>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222493" y="5334055"/>
            <a:ext cx="1950008" cy="1407919"/>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301275" y="5544230"/>
            <a:ext cx="2666876"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096925" y="5528367"/>
            <a:ext cx="2575870"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101068" y="309616"/>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9143" y="304387"/>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249348" y="2040096"/>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97591" y="2033070"/>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85784" y="2543962"/>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9794" y="2519536"/>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2467" y="2685957"/>
            <a:ext cx="2687263" cy="1293974"/>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540307" y="5654789"/>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557076" y="5628785"/>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488184" y="5619610"/>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5810" y="355710"/>
            <a:ext cx="1947529" cy="1342675"/>
          </a:xfrm>
          <a:prstGeom prst="rect">
            <a:avLst/>
          </a:prstGeom>
          <a:noFill/>
        </p:spPr>
        <p:txBody>
          <a:bodyPr wrap="square" rtlCol="0">
            <a:spAutoFit/>
          </a:bodyPr>
          <a:lstStyle/>
          <a:p>
            <a:pPr algn="ctr"/>
            <a:r>
              <a:rPr lang="en-US" sz="1625" b="1" dirty="0">
                <a:solidFill>
                  <a:schemeClr val="bg1"/>
                </a:solidFill>
              </a:rPr>
              <a:t>Groundbreaking Greeks</a:t>
            </a:r>
          </a:p>
          <a:p>
            <a:pPr algn="ctr"/>
            <a:r>
              <a:rPr lang="en-US" sz="1625" b="1" dirty="0">
                <a:solidFill>
                  <a:schemeClr val="bg1"/>
                </a:solidFill>
              </a:rPr>
              <a:t>Years 5 &amp; 6</a:t>
            </a:r>
          </a:p>
          <a:p>
            <a:pPr algn="ctr"/>
            <a:r>
              <a:rPr lang="en-US" sz="1625" b="1" dirty="0">
                <a:solidFill>
                  <a:schemeClr val="bg1"/>
                </a:solidFill>
              </a:rPr>
              <a:t>Spring Term 2</a:t>
            </a:r>
          </a:p>
          <a:p>
            <a:pPr algn="ctr"/>
            <a:r>
              <a:rPr lang="en-US" sz="1625" b="1" dirty="0">
                <a:solidFill>
                  <a:schemeClr val="bg1"/>
                </a:solidFill>
              </a:rPr>
              <a:t>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387278" y="5334056"/>
            <a:ext cx="761320" cy="367921"/>
            <a:chOff x="4419727" y="4907703"/>
            <a:chExt cx="909741" cy="315267"/>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453075" y="4932208"/>
              <a:ext cx="876393" cy="290762"/>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419727" y="4907703"/>
              <a:ext cx="819042" cy="221159"/>
            </a:xfrm>
            <a:prstGeom prst="rect">
              <a:avLst/>
            </a:prstGeom>
            <a:noFill/>
          </p:spPr>
          <p:txBody>
            <a:bodyPr wrap="square" rtlCol="0">
              <a:spAutoFit/>
            </a:bodyPr>
            <a:lstStyle/>
            <a:p>
              <a:pPr algn="r"/>
              <a:r>
                <a:rPr lang="en-US" sz="975" b="1" dirty="0">
                  <a:solidFill>
                    <a:schemeClr val="bg1"/>
                  </a:solidFill>
                </a:rPr>
                <a:t>ART &amp; DESIGN</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366327" y="451081"/>
            <a:ext cx="5357402" cy="1631216"/>
          </a:xfrm>
          <a:prstGeom prst="rect">
            <a:avLst/>
          </a:prstGeom>
          <a:noFill/>
        </p:spPr>
        <p:txBody>
          <a:bodyPr wrap="square" lIns="91440" tIns="45720" rIns="91440" bIns="45720" rtlCol="0" anchor="t">
            <a:spAutoFit/>
          </a:bodyPr>
          <a:lstStyle/>
          <a:p>
            <a:endParaRPr lang="en-US" sz="1000" b="1" dirty="0"/>
          </a:p>
          <a:p>
            <a:r>
              <a:rPr lang="en-US" sz="1000" b="1" dirty="0"/>
              <a:t>As Historians</a:t>
            </a:r>
            <a:r>
              <a:rPr lang="en-US" sz="1000" dirty="0"/>
              <a:t>,</a:t>
            </a:r>
            <a:r>
              <a:rPr lang="en-GB" sz="1000" b="0" i="0" dirty="0">
                <a:solidFill>
                  <a:srgbClr val="464647"/>
                </a:solidFill>
                <a:effectLst/>
                <a:latin typeface="Karla Variable"/>
              </a:rPr>
              <a:t> </a:t>
            </a:r>
            <a:r>
              <a:rPr lang="en-GB" sz="1000" dirty="0">
                <a:solidFill>
                  <a:srgbClr val="464647"/>
                </a:solidFill>
                <a:latin typeface="Karla Variable"/>
              </a:rPr>
              <a:t>we will investigate the </a:t>
            </a:r>
            <a:r>
              <a:rPr lang="en-GB" sz="1000" b="0" i="0" dirty="0">
                <a:solidFill>
                  <a:srgbClr val="464647"/>
                </a:solidFill>
                <a:effectLst/>
                <a:latin typeface="Karla Variable"/>
              </a:rPr>
              <a:t>developments and changes over six periods of ancient Greek history, focusing on the city state of Athens in the Classical age, and exploring the lasting legacy of ancient Greece.</a:t>
            </a:r>
          </a:p>
          <a:p>
            <a:r>
              <a:rPr lang="en-US" sz="1000" b="1" dirty="0"/>
              <a:t>As Geographers</a:t>
            </a:r>
            <a:r>
              <a:rPr lang="en-US" sz="1000" dirty="0"/>
              <a:t>, we will  learn about locating map features using a range of methods.</a:t>
            </a:r>
          </a:p>
          <a:p>
            <a:r>
              <a:rPr lang="en-US" sz="1000" b="1" dirty="0"/>
              <a:t>As Scientists</a:t>
            </a:r>
            <a:r>
              <a:rPr lang="en-US" sz="1000" dirty="0"/>
              <a:t>, we will investigate</a:t>
            </a:r>
            <a:r>
              <a:rPr lang="en-GB" sz="1000" b="0" i="0" dirty="0">
                <a:solidFill>
                  <a:srgbClr val="464647"/>
                </a:solidFill>
                <a:effectLst/>
                <a:latin typeface="Karla Variable"/>
              </a:rPr>
              <a:t> the wider properties of materials and their uses. We will learn about mixtures and how they can be separated using sieving, filtration and evaporation.  reversible and irreversible changes and use common indicators to identify irreversible changes.</a:t>
            </a:r>
          </a:p>
          <a:p>
            <a:r>
              <a:rPr lang="en-GB" sz="1000" b="1" dirty="0">
                <a:solidFill>
                  <a:srgbClr val="464647"/>
                </a:solidFill>
                <a:latin typeface="Karla Variable"/>
              </a:rPr>
              <a:t>As Design Technologists</a:t>
            </a:r>
            <a:r>
              <a:rPr lang="en-GB" sz="1000" dirty="0">
                <a:solidFill>
                  <a:srgbClr val="464647"/>
                </a:solidFill>
                <a:latin typeface="Karla Variable"/>
              </a:rPr>
              <a:t>, we will learn </a:t>
            </a:r>
            <a:r>
              <a:rPr lang="en-GB" sz="1000" b="0" i="0" dirty="0">
                <a:solidFill>
                  <a:srgbClr val="464647"/>
                </a:solidFill>
                <a:effectLst/>
                <a:latin typeface="Karla Variable"/>
              </a:rPr>
              <a:t>about how architectural style and technology has developed over time and then use this knowledge to design a building with specific features.</a:t>
            </a:r>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366327" y="3038678"/>
            <a:ext cx="2476527" cy="861774"/>
          </a:xfrm>
          <a:prstGeom prst="rect">
            <a:avLst/>
          </a:prstGeom>
          <a:noFill/>
        </p:spPr>
        <p:txBody>
          <a:bodyPr wrap="square" rtlCol="0">
            <a:spAutoFit/>
          </a:bodyPr>
          <a:lstStyle/>
          <a:p>
            <a:r>
              <a:rPr lang="en-US" sz="1000" b="1" dirty="0"/>
              <a:t>What is the significance of Karma and Moksha for the Hindu?</a:t>
            </a:r>
          </a:p>
          <a:p>
            <a:r>
              <a:rPr lang="en-US" sz="1000" dirty="0"/>
              <a:t>We will explore the concepts of Samsara, Karma and Moksha, looking at the impact on the life of Hindus.</a:t>
            </a:r>
          </a:p>
        </p:txBody>
      </p:sp>
      <p:sp>
        <p:nvSpPr>
          <p:cNvPr id="55" name="TextBox 54">
            <a:extLst>
              <a:ext uri="{FF2B5EF4-FFF2-40B4-BE49-F238E27FC236}">
                <a16:creationId xmlns:a16="http://schemas.microsoft.com/office/drawing/2014/main" id="{0B3E0BA9-2D90-4E24-8C91-7B4A5FF4118E}"/>
              </a:ext>
            </a:extLst>
          </p:cNvPr>
          <p:cNvSpPr txBox="1"/>
          <p:nvPr/>
        </p:nvSpPr>
        <p:spPr>
          <a:xfrm>
            <a:off x="2326557" y="2732361"/>
            <a:ext cx="1805672" cy="3170099"/>
          </a:xfrm>
          <a:prstGeom prst="rect">
            <a:avLst/>
          </a:prstGeom>
          <a:noFill/>
        </p:spPr>
        <p:txBody>
          <a:bodyPr wrap="square" rtlCol="0">
            <a:spAutoFit/>
          </a:bodyPr>
          <a:lstStyle/>
          <a:p>
            <a:r>
              <a:rPr lang="en-US" sz="1000" b="1" dirty="0"/>
              <a:t>Children will be taught key aspects of the following:</a:t>
            </a:r>
          </a:p>
          <a:p>
            <a:r>
              <a:rPr lang="en-US" sz="1000" dirty="0"/>
              <a:t>Geometry</a:t>
            </a:r>
          </a:p>
          <a:p>
            <a:r>
              <a:rPr lang="en-US" sz="1000" dirty="0"/>
              <a:t>Algebra</a:t>
            </a:r>
          </a:p>
          <a:p>
            <a:r>
              <a:rPr lang="en-US" sz="1000" dirty="0"/>
              <a:t>Statistics</a:t>
            </a:r>
          </a:p>
          <a:p>
            <a:r>
              <a:rPr lang="en-US" sz="1000" dirty="0"/>
              <a:t>Measurement</a:t>
            </a:r>
          </a:p>
          <a:p>
            <a:r>
              <a:rPr lang="en-US" sz="1000" dirty="0"/>
              <a:t>Ratio</a:t>
            </a:r>
          </a:p>
          <a:p>
            <a:r>
              <a:rPr lang="en-US" sz="1000" dirty="0"/>
              <a:t>Four operations</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err="1"/>
              <a:t>Practise</a:t>
            </a:r>
            <a:r>
              <a:rPr lang="en-US" sz="1000" dirty="0"/>
              <a:t> mental </a:t>
            </a:r>
            <a:r>
              <a:rPr lang="en-US" sz="1000" dirty="0" err="1"/>
              <a:t>maths</a:t>
            </a:r>
            <a:r>
              <a:rPr lang="en-US" sz="1000" dirty="0"/>
              <a:t> skills using One Minute </a:t>
            </a:r>
            <a:r>
              <a:rPr lang="en-US" sz="1000" dirty="0" err="1"/>
              <a:t>Maths</a:t>
            </a:r>
            <a:r>
              <a:rPr lang="en-US" sz="1000" dirty="0"/>
              <a:t> –</a:t>
            </a:r>
          </a:p>
          <a:p>
            <a:pPr marL="171450" indent="-171450">
              <a:buFont typeface="Arial" panose="020B0604020202020204" pitchFamily="34" charset="0"/>
              <a:buChar char="•"/>
            </a:pPr>
            <a:r>
              <a:rPr lang="en-GB" sz="1000" dirty="0">
                <a:hlinkClick r:id="rId7"/>
              </a:rPr>
              <a:t>1-minute maths app | White Rose Education</a:t>
            </a:r>
            <a:endParaRPr lang="en-GB" sz="1000" dirty="0"/>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endParaRPr lang="en-US" sz="1000" dirty="0"/>
          </a:p>
          <a:p>
            <a:endParaRPr lang="en-US" sz="1000" dirty="0"/>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39115" y="4420717"/>
            <a:ext cx="2601664" cy="1015663"/>
          </a:xfrm>
          <a:prstGeom prst="rect">
            <a:avLst/>
          </a:prstGeom>
          <a:noFill/>
        </p:spPr>
        <p:txBody>
          <a:bodyPr wrap="square" lIns="91440" tIns="45720" rIns="91440" bIns="45720" rtlCol="0" anchor="t">
            <a:spAutoFit/>
          </a:bodyPr>
          <a:lstStyle/>
          <a:p>
            <a:r>
              <a:rPr lang="en-US" sz="1000" b="1" dirty="0"/>
              <a:t>In E-safety </a:t>
            </a:r>
            <a:r>
              <a:rPr lang="en-US" sz="1000" dirty="0"/>
              <a:t>we will explore the importance of on-line safety including privacy and security.</a:t>
            </a:r>
          </a:p>
          <a:p>
            <a:r>
              <a:rPr lang="en-US" sz="1000" b="1" dirty="0"/>
              <a:t>In Computing </a:t>
            </a:r>
            <a:r>
              <a:rPr lang="en-US" sz="1000" dirty="0"/>
              <a:t>we will develop our understanding of </a:t>
            </a:r>
            <a:r>
              <a:rPr lang="en-GB" sz="1000" b="0" i="0" dirty="0">
                <a:solidFill>
                  <a:srgbClr val="130019"/>
                </a:solidFill>
                <a:effectLst/>
              </a:rPr>
              <a:t>the Crumble controller, some of its associated components and the programming environment used to control it. </a:t>
            </a:r>
            <a:endParaRPr lang="en-US" sz="1000" dirty="0"/>
          </a:p>
        </p:txBody>
      </p:sp>
      <p:sp>
        <p:nvSpPr>
          <p:cNvPr id="61" name="TextBox 60">
            <a:extLst>
              <a:ext uri="{FF2B5EF4-FFF2-40B4-BE49-F238E27FC236}">
                <a16:creationId xmlns:a16="http://schemas.microsoft.com/office/drawing/2014/main" id="{CBD3B849-548D-4343-BA5C-09BD53FCC753}"/>
              </a:ext>
            </a:extLst>
          </p:cNvPr>
          <p:cNvSpPr txBox="1"/>
          <p:nvPr/>
        </p:nvSpPr>
        <p:spPr>
          <a:xfrm>
            <a:off x="4443653" y="5710449"/>
            <a:ext cx="2266834" cy="1015663"/>
          </a:xfrm>
          <a:prstGeom prst="rect">
            <a:avLst/>
          </a:prstGeom>
          <a:noFill/>
        </p:spPr>
        <p:txBody>
          <a:bodyPr wrap="square" rtlCol="0">
            <a:spAutoFit/>
          </a:bodyPr>
          <a:lstStyle/>
          <a:p>
            <a:r>
              <a:rPr lang="en-US" sz="1000" b="1" dirty="0"/>
              <a:t>PE</a:t>
            </a:r>
          </a:p>
          <a:p>
            <a:r>
              <a:rPr lang="en-US" sz="1000" dirty="0"/>
              <a:t>We will develop our team and communication skills through playing ball games. We’ll also take part in dance activities and compose our own dances and sequences. </a:t>
            </a:r>
          </a:p>
        </p:txBody>
      </p:sp>
      <p:sp>
        <p:nvSpPr>
          <p:cNvPr id="64" name="TextBox 63">
            <a:extLst>
              <a:ext uri="{FF2B5EF4-FFF2-40B4-BE49-F238E27FC236}">
                <a16:creationId xmlns:a16="http://schemas.microsoft.com/office/drawing/2014/main" id="{4D4D4009-CDC6-4ED0-AC70-9D341E66A067}"/>
              </a:ext>
            </a:extLst>
          </p:cNvPr>
          <p:cNvSpPr txBox="1"/>
          <p:nvPr/>
        </p:nvSpPr>
        <p:spPr>
          <a:xfrm>
            <a:off x="7179234" y="5635270"/>
            <a:ext cx="2251062" cy="1015663"/>
          </a:xfrm>
          <a:prstGeom prst="rect">
            <a:avLst/>
          </a:prstGeom>
          <a:noFill/>
        </p:spPr>
        <p:txBody>
          <a:bodyPr wrap="square" lIns="91440" tIns="45720" rIns="91440" bIns="45720" rtlCol="0" anchor="t">
            <a:spAutoFit/>
          </a:bodyPr>
          <a:lstStyle/>
          <a:p>
            <a:endParaRPr lang="en-US" sz="1000" b="1" dirty="0"/>
          </a:p>
          <a:p>
            <a:r>
              <a:rPr lang="en-US" sz="1000" b="1" dirty="0"/>
              <a:t>Le Temps </a:t>
            </a:r>
            <a:r>
              <a:rPr lang="en-US" sz="1000" dirty="0"/>
              <a:t>We will learn  to speak with increasing confidence, fluency and spontaneity. Topics for this term include: les temps, la </a:t>
            </a:r>
            <a:r>
              <a:rPr lang="en-US" sz="1000" dirty="0" err="1"/>
              <a:t>boussole</a:t>
            </a:r>
            <a:r>
              <a:rPr lang="en-US" sz="1000" dirty="0"/>
              <a:t> et le bingo.</a:t>
            </a:r>
          </a:p>
        </p:txBody>
      </p:sp>
      <p:sp>
        <p:nvSpPr>
          <p:cNvPr id="71" name="TextBox 70">
            <a:extLst>
              <a:ext uri="{FF2B5EF4-FFF2-40B4-BE49-F238E27FC236}">
                <a16:creationId xmlns:a16="http://schemas.microsoft.com/office/drawing/2014/main" id="{5492B5FF-90D4-45DE-9E1D-F1CD484B243D}"/>
              </a:ext>
            </a:extLst>
          </p:cNvPr>
          <p:cNvSpPr txBox="1"/>
          <p:nvPr/>
        </p:nvSpPr>
        <p:spPr>
          <a:xfrm>
            <a:off x="87024" y="2284373"/>
            <a:ext cx="2089512" cy="3016210"/>
          </a:xfrm>
          <a:prstGeom prst="rect">
            <a:avLst/>
          </a:prstGeom>
          <a:noFill/>
        </p:spPr>
        <p:txBody>
          <a:bodyPr wrap="square" rtlCol="0">
            <a:spAutoFit/>
          </a:bodyPr>
          <a:lstStyle/>
          <a:p>
            <a:pPr marL="171450" indent="-171450">
              <a:buFont typeface="Arial" panose="020B0604020202020204" pitchFamily="34" charset="0"/>
              <a:buChar char="•"/>
            </a:pPr>
            <a:r>
              <a:rPr lang="en-US" sz="1000" b="1" dirty="0"/>
              <a:t>Balanced arguments</a:t>
            </a:r>
            <a:r>
              <a:rPr lang="en-US" sz="1000" dirty="0"/>
              <a:t>: we will use our knowledge of Greek debates to write a balanced argument</a:t>
            </a:r>
          </a:p>
          <a:p>
            <a:pPr marL="171450" indent="-171450">
              <a:buFont typeface="Arial" panose="020B0604020202020204" pitchFamily="34" charset="0"/>
              <a:buChar char="•"/>
            </a:pPr>
            <a:r>
              <a:rPr lang="en-US" sz="1000" b="1" dirty="0"/>
              <a:t>Playscripts</a:t>
            </a:r>
            <a:r>
              <a:rPr lang="en-US" sz="1000" dirty="0"/>
              <a:t>: we will write a Greek comedy playscript</a:t>
            </a:r>
          </a:p>
          <a:p>
            <a:pPr marL="171450" indent="-171450">
              <a:buFont typeface="Arial" panose="020B0604020202020204" pitchFamily="34" charset="0"/>
              <a:buChar char="•"/>
            </a:pPr>
            <a:r>
              <a:rPr lang="en-US" sz="1000" b="1" dirty="0"/>
              <a:t>Odes</a:t>
            </a:r>
            <a:r>
              <a:rPr lang="en-US" sz="1000" dirty="0"/>
              <a:t>: we will use our knowledge of Greek history to write an ode</a:t>
            </a:r>
          </a:p>
          <a:p>
            <a:pPr marL="171450" indent="-171450">
              <a:buFont typeface="Arial" panose="020B0604020202020204" pitchFamily="34" charset="0"/>
              <a:buChar char="•"/>
            </a:pPr>
            <a:r>
              <a:rPr lang="en-US" sz="1000" b="1" dirty="0"/>
              <a:t>Class text</a:t>
            </a:r>
            <a:r>
              <a:rPr lang="en-US" sz="1000" dirty="0"/>
              <a:t>: Who Let The Gods Out by Maz Evans</a:t>
            </a:r>
          </a:p>
          <a:p>
            <a:pPr marL="171450" indent="-171450">
              <a:buFont typeface="Arial" panose="020B0604020202020204" pitchFamily="34" charset="0"/>
              <a:buChar char="•"/>
            </a:pPr>
            <a:r>
              <a:rPr lang="en-US" sz="1000" b="1" dirty="0"/>
              <a:t>SPAG</a:t>
            </a:r>
            <a:r>
              <a:rPr lang="en-US" sz="1000" dirty="0"/>
              <a:t> – apostrophes, sentence types, determiners, prepositions, adverbs, tenses</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vocabulary </a:t>
            </a:r>
          </a:p>
          <a:p>
            <a:pPr marL="171450" indent="-171450">
              <a:buFont typeface="Arial" panose="020B0604020202020204" pitchFamily="34" charset="0"/>
              <a:buChar char="•"/>
            </a:pPr>
            <a:r>
              <a:rPr lang="en-US" sz="1000" dirty="0"/>
              <a:t>Encourage your child to read every day</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107304" y="4376738"/>
            <a:ext cx="2458915" cy="861774"/>
          </a:xfrm>
          <a:prstGeom prst="rect">
            <a:avLst/>
          </a:prstGeom>
          <a:noFill/>
        </p:spPr>
        <p:txBody>
          <a:bodyPr wrap="square" lIns="91440" tIns="45720" rIns="91440" bIns="45720" rtlCol="0" anchor="t">
            <a:spAutoFit/>
          </a:bodyPr>
          <a:lstStyle/>
          <a:p>
            <a:r>
              <a:rPr lang="en-US" sz="1000" b="1" dirty="0"/>
              <a:t>Film Music</a:t>
            </a:r>
          </a:p>
          <a:p>
            <a:r>
              <a:rPr lang="en-US" sz="1000" dirty="0"/>
              <a:t>In this unit we will explore and identify the characteristics of film music. We will create a composition and graphic score to perform alongside a film.</a:t>
            </a:r>
            <a:endParaRPr lang="en-US" sz="1000" dirty="0">
              <a:cs typeface="Calibri"/>
            </a:endParaRPr>
          </a:p>
        </p:txBody>
      </p:sp>
      <p:sp>
        <p:nvSpPr>
          <p:cNvPr id="73" name="TextBox 72">
            <a:extLst>
              <a:ext uri="{FF2B5EF4-FFF2-40B4-BE49-F238E27FC236}">
                <a16:creationId xmlns:a16="http://schemas.microsoft.com/office/drawing/2014/main" id="{0051CF6A-67DC-44F1-8CA4-30B96CB7FBD7}"/>
              </a:ext>
            </a:extLst>
          </p:cNvPr>
          <p:cNvSpPr txBox="1"/>
          <p:nvPr/>
        </p:nvSpPr>
        <p:spPr>
          <a:xfrm>
            <a:off x="2290422" y="5805199"/>
            <a:ext cx="1815981" cy="861774"/>
          </a:xfrm>
          <a:prstGeom prst="rect">
            <a:avLst/>
          </a:prstGeom>
          <a:noFill/>
        </p:spPr>
        <p:txBody>
          <a:bodyPr wrap="square" rtlCol="0">
            <a:spAutoFit/>
          </a:bodyPr>
          <a:lstStyle/>
          <a:p>
            <a:r>
              <a:rPr lang="en-US" sz="1000" b="1" dirty="0"/>
              <a:t>Mixed Media</a:t>
            </a:r>
          </a:p>
          <a:p>
            <a:r>
              <a:rPr lang="en-US" sz="1000" dirty="0"/>
              <a:t>We will look at a variety of paper crafts and collage techniques and create mixed media collages.</a:t>
            </a:r>
          </a:p>
        </p:txBody>
      </p:sp>
      <p:pic>
        <p:nvPicPr>
          <p:cNvPr id="3" name="Picture 2" descr="Groundbreaking Greeks">
            <a:extLst>
              <a:ext uri="{FF2B5EF4-FFF2-40B4-BE49-F238E27FC236}">
                <a16:creationId xmlns:a16="http://schemas.microsoft.com/office/drawing/2014/main" id="{6D6761E1-0CDC-EFD0-41B9-8AB87124F62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7017" y="265990"/>
            <a:ext cx="1939290" cy="193929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DA87D72-44F1-A1D7-C074-2610D0AE1C16}"/>
              </a:ext>
            </a:extLst>
          </p:cNvPr>
          <p:cNvSpPr txBox="1"/>
          <p:nvPr/>
        </p:nvSpPr>
        <p:spPr>
          <a:xfrm>
            <a:off x="7149271" y="2902006"/>
            <a:ext cx="2281025" cy="1323439"/>
          </a:xfrm>
          <a:prstGeom prst="rect">
            <a:avLst/>
          </a:prstGeom>
          <a:noFill/>
        </p:spPr>
        <p:txBody>
          <a:bodyPr wrap="square" rtlCol="0">
            <a:spAutoFit/>
          </a:bodyPr>
          <a:lstStyle/>
          <a:p>
            <a:r>
              <a:rPr lang="en-US" sz="1000" b="1" dirty="0"/>
              <a:t>Drug, Alcohol and Tobacco Education – Weighing Up Risk</a:t>
            </a:r>
          </a:p>
          <a:p>
            <a:r>
              <a:rPr lang="en-US" sz="1000" dirty="0"/>
              <a:t>We will watch video clips and visit appropriate websites to find out how smoking, alcohol and drugs can affect the body, including the heart and relationships.</a:t>
            </a:r>
          </a:p>
          <a:p>
            <a:endParaRPr lang="en-GB" sz="1000" b="1" dirty="0"/>
          </a:p>
        </p:txBody>
      </p:sp>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Props1.xml><?xml version="1.0" encoding="utf-8"?>
<ds:datastoreItem xmlns:ds="http://schemas.openxmlformats.org/officeDocument/2006/customXml" ds:itemID="{A1647004-F34E-490F-99E2-19779C57A8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3.xml><?xml version="1.0" encoding="utf-8"?>
<ds:datastoreItem xmlns:ds="http://schemas.openxmlformats.org/officeDocument/2006/customXml" ds:itemID="{2BFAC91D-BA4B-4311-B5FB-C3D24A6D3EB6}">
  <ds:schemaRefs>
    <ds:schemaRef ds:uri="6a158a6a-454f-4afe-a7d4-2c9353e6d01f"/>
    <ds:schemaRef ds:uri="http://schemas.microsoft.com/office/2006/documentManagement/types"/>
    <ds:schemaRef ds:uri="http://purl.org/dc/dcmitype/"/>
    <ds:schemaRef ds:uri="http://schemas.microsoft.com/office/2006/metadata/properties"/>
    <ds:schemaRef ds:uri="27710824-13d0-4ff0-80b4-1133d42a8012"/>
    <ds:schemaRef ds:uri="http://schemas.openxmlformats.org/package/2006/metadata/core-properties"/>
    <ds:schemaRef ds:uri="http://purl.org/dc/elements/1.1/"/>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6406</TotalTime>
  <Words>536</Words>
  <Application>Microsoft Office PowerPoint</Application>
  <PresentationFormat>A4 Paper (210x297 mm)</PresentationFormat>
  <Paragraphs>60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Karla Variable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215</cp:revision>
  <cp:lastPrinted>2024-12-17T08:21:56Z</cp:lastPrinted>
  <dcterms:created xsi:type="dcterms:W3CDTF">2021-05-28T10:08:42Z</dcterms:created>
  <dcterms:modified xsi:type="dcterms:W3CDTF">2025-02-11T07:44:13Z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