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33BE84-72E0-4FA4-957E-50EC8E3CACEC}" v="5" dt="2024-12-04T13:22:23.5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5268" autoAdjust="0"/>
  </p:normalViewPr>
  <p:slideViewPr>
    <p:cSldViewPr snapToGrid="0">
      <p:cViewPr varScale="1">
        <p:scale>
          <a:sx n="82" d="100"/>
          <a:sy n="82" d="100"/>
        </p:scale>
        <p:origin x="13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17/12/2024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17/12/2024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17/12/2024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17/12/2024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17/12/2024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1"/>
            <a:ext cx="5365443" cy="238513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7404" y="265989"/>
            <a:ext cx="2077432" cy="1472836"/>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957052"/>
            <a:ext cx="2095862" cy="3526659"/>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9114" y="2717050"/>
            <a:ext cx="2602918"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43608" y="5617198"/>
            <a:ext cx="2089513" cy="1115219"/>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lvl="0"/>
            <a:endParaRPr lang="en-GB" sz="1000" dirty="0">
              <a:solidFill>
                <a:srgbClr val="000000"/>
              </a:solidFill>
              <a:latin typeface="Calibri" panose="020F0502020204030204" pitchFamily="34" charset="0"/>
              <a:cs typeface="Calibri" panose="020F0502020204030204" pitchFamily="34" charset="0"/>
            </a:endParaRPr>
          </a:p>
          <a:p>
            <a:r>
              <a:rPr lang="en-US" sz="1000" dirty="0">
                <a:solidFill>
                  <a:schemeClr val="tx1"/>
                </a:solidFill>
              </a:rPr>
              <a:t>During this term we will participate in activities that support our spiritual, moral, social and cultural </a:t>
            </a:r>
            <a:r>
              <a:rPr lang="en-US" sz="1000">
                <a:solidFill>
                  <a:schemeClr val="tx1"/>
                </a:solidFill>
              </a:rPr>
              <a:t>education.</a:t>
            </a:r>
            <a:endParaRPr lang="en-US" sz="1000" dirty="0">
              <a:solidFill>
                <a:schemeClr val="tx1"/>
              </a:solidFill>
            </a:endParaRPr>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56527" y="2423714"/>
            <a:ext cx="1932566" cy="2782767"/>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2222493" y="5334055"/>
            <a:ext cx="1950008" cy="1407919"/>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4301275" y="5544230"/>
            <a:ext cx="2666876" cy="1197744"/>
          </a:xfrm>
          <a:prstGeom prst="rect">
            <a:avLst/>
          </a:prstGeom>
        </p:spPr>
      </p:pic>
      <p:sp>
        <p:nvSpPr>
          <p:cNvPr id="29" name="Rectangle: Diagonal Corners Rounded 28">
            <a:extLst>
              <a:ext uri="{FF2B5EF4-FFF2-40B4-BE49-F238E27FC236}">
                <a16:creationId xmlns:a16="http://schemas.microsoft.com/office/drawing/2014/main" id="{5293D54B-F153-4EFE-B15D-9A2E14673BE2}"/>
              </a:ext>
            </a:extLst>
          </p:cNvPr>
          <p:cNvSpPr/>
          <p:nvPr/>
        </p:nvSpPr>
        <p:spPr>
          <a:xfrm>
            <a:off x="7096925" y="5528367"/>
            <a:ext cx="2575870" cy="1197745"/>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101068" y="309616"/>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8129143" y="304387"/>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249348" y="2040096"/>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97591" y="2033070"/>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85784" y="2543962"/>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0209" y="2728969"/>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39794" y="2519536"/>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88609" y="272730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012467" y="2685957"/>
            <a:ext cx="2687263" cy="1293974"/>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047354" y="4090386"/>
            <a:ext cx="2640178" cy="1348565"/>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03862" y="4090386"/>
            <a:ext cx="2640178"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732069"/>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204460" y="413436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00566" y="414734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1540360" y="5674137"/>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150911" y="2732726"/>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96225" y="4152646"/>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18760" y="4134364"/>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1512751" y="5649990"/>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6488184" y="5619610"/>
            <a:ext cx="453848"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834742" y="5129445"/>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grpSp>
        <p:nvGrpSpPr>
          <p:cNvPr id="70" name="Group 69">
            <a:extLst>
              <a:ext uri="{FF2B5EF4-FFF2-40B4-BE49-F238E27FC236}">
                <a16:creationId xmlns:a16="http://schemas.microsoft.com/office/drawing/2014/main" id="{5B91DE4B-AA87-41EB-A4B0-CC40D6252A00}"/>
              </a:ext>
            </a:extLst>
          </p:cNvPr>
          <p:cNvGrpSpPr/>
          <p:nvPr/>
        </p:nvGrpSpPr>
        <p:grpSpPr>
          <a:xfrm>
            <a:off x="8867363" y="5617198"/>
            <a:ext cx="858828" cy="253961"/>
            <a:chOff x="8850601" y="5130289"/>
            <a:chExt cx="858828" cy="253961"/>
          </a:xfrm>
        </p:grpSpPr>
        <p:pic>
          <p:nvPicPr>
            <p:cNvPr id="54" name="Picture 53">
              <a:extLst>
                <a:ext uri="{FF2B5EF4-FFF2-40B4-BE49-F238E27FC236}">
                  <a16:creationId xmlns:a16="http://schemas.microsoft.com/office/drawing/2014/main" id="{2C01E45C-0128-4466-A1B7-84F6AC48D090}"/>
                </a:ext>
              </a:extLst>
            </p:cNvPr>
            <p:cNvPicPr>
              <a:picLocks noChangeAspect="1"/>
            </p:cNvPicPr>
            <p:nvPr/>
          </p:nvPicPr>
          <p:blipFill>
            <a:blip r:embed="rId6"/>
            <a:stretch>
              <a:fillRect/>
            </a:stretch>
          </p:blipFill>
          <p:spPr>
            <a:xfrm>
              <a:off x="8850601" y="5136579"/>
              <a:ext cx="757805" cy="247671"/>
            </a:xfrm>
            <a:prstGeom prst="rect">
              <a:avLst/>
            </a:prstGeom>
          </p:spPr>
        </p:pic>
        <p:sp>
          <p:nvSpPr>
            <p:cNvPr id="63" name="TextBox 62">
              <a:extLst>
                <a:ext uri="{FF2B5EF4-FFF2-40B4-BE49-F238E27FC236}">
                  <a16:creationId xmlns:a16="http://schemas.microsoft.com/office/drawing/2014/main" id="{9946F9B7-B555-420C-8E37-13F0BA7EBA65}"/>
                </a:ext>
              </a:extLst>
            </p:cNvPr>
            <p:cNvSpPr txBox="1"/>
            <p:nvPr/>
          </p:nvSpPr>
          <p:spPr>
            <a:xfrm>
              <a:off x="9061684" y="5130289"/>
              <a:ext cx="647745" cy="242374"/>
            </a:xfrm>
            <a:prstGeom prst="rect">
              <a:avLst/>
            </a:prstGeom>
            <a:noFill/>
          </p:spPr>
          <p:txBody>
            <a:bodyPr wrap="square" rtlCol="0">
              <a:spAutoFit/>
            </a:bodyPr>
            <a:lstStyle/>
            <a:p>
              <a:r>
                <a:rPr lang="en-US" sz="975" b="1" dirty="0">
                  <a:solidFill>
                    <a:schemeClr val="bg1"/>
                  </a:solidFill>
                </a:rPr>
                <a:t>FRENCH</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125810" y="355710"/>
            <a:ext cx="1947529" cy="1342675"/>
          </a:xfrm>
          <a:prstGeom prst="rect">
            <a:avLst/>
          </a:prstGeom>
          <a:noFill/>
        </p:spPr>
        <p:txBody>
          <a:bodyPr wrap="square" rtlCol="0">
            <a:spAutoFit/>
          </a:bodyPr>
          <a:lstStyle/>
          <a:p>
            <a:pPr algn="ctr"/>
            <a:r>
              <a:rPr lang="en-US" sz="1625" b="1" dirty="0">
                <a:solidFill>
                  <a:schemeClr val="bg1"/>
                </a:solidFill>
              </a:rPr>
              <a:t>Groundbreaking Greeks</a:t>
            </a:r>
          </a:p>
          <a:p>
            <a:pPr algn="ctr"/>
            <a:r>
              <a:rPr lang="en-US" sz="1625" b="1" dirty="0">
                <a:solidFill>
                  <a:schemeClr val="bg1"/>
                </a:solidFill>
              </a:rPr>
              <a:t>Years 5 &amp; 6</a:t>
            </a:r>
          </a:p>
          <a:p>
            <a:pPr algn="ctr"/>
            <a:r>
              <a:rPr lang="en-US" sz="1625" b="1" dirty="0">
                <a:solidFill>
                  <a:schemeClr val="bg1"/>
                </a:solidFill>
              </a:rPr>
              <a:t>Spring Term 1</a:t>
            </a:r>
          </a:p>
          <a:p>
            <a:pPr algn="ctr"/>
            <a:r>
              <a:rPr lang="en-US" sz="1625" b="1" dirty="0">
                <a:solidFill>
                  <a:schemeClr val="bg1"/>
                </a:solidFill>
              </a:rPr>
              <a:t>2025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3387278" y="5334056"/>
            <a:ext cx="761320" cy="367921"/>
            <a:chOff x="4419727" y="4907703"/>
            <a:chExt cx="909741" cy="315267"/>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453075" y="4932208"/>
              <a:ext cx="876393" cy="290762"/>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4419727" y="4907703"/>
              <a:ext cx="819042" cy="221159"/>
            </a:xfrm>
            <a:prstGeom prst="rect">
              <a:avLst/>
            </a:prstGeom>
            <a:noFill/>
          </p:spPr>
          <p:txBody>
            <a:bodyPr wrap="square" rtlCol="0">
              <a:spAutoFit/>
            </a:bodyPr>
            <a:lstStyle/>
            <a:p>
              <a:pPr algn="r"/>
              <a:r>
                <a:rPr lang="en-US" sz="975" b="1" dirty="0">
                  <a:solidFill>
                    <a:schemeClr val="bg1"/>
                  </a:solidFill>
                </a:rPr>
                <a:t>ART &amp; DESIGN</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366327" y="451081"/>
            <a:ext cx="5357402" cy="1631216"/>
          </a:xfrm>
          <a:prstGeom prst="rect">
            <a:avLst/>
          </a:prstGeom>
          <a:noFill/>
        </p:spPr>
        <p:txBody>
          <a:bodyPr wrap="square" lIns="91440" tIns="45720" rIns="91440" bIns="45720" rtlCol="0" anchor="t">
            <a:spAutoFit/>
          </a:bodyPr>
          <a:lstStyle/>
          <a:p>
            <a:endParaRPr lang="en-US" sz="1000" b="1" dirty="0"/>
          </a:p>
          <a:p>
            <a:r>
              <a:rPr lang="en-US" sz="1000" b="1" dirty="0"/>
              <a:t>As Historians</a:t>
            </a:r>
            <a:r>
              <a:rPr lang="en-US" sz="1000" dirty="0"/>
              <a:t>,</a:t>
            </a:r>
            <a:r>
              <a:rPr lang="en-GB" sz="1000" b="0" i="0" dirty="0">
                <a:solidFill>
                  <a:srgbClr val="464647"/>
                </a:solidFill>
                <a:effectLst/>
                <a:latin typeface="Karla Variable"/>
              </a:rPr>
              <a:t> </a:t>
            </a:r>
            <a:r>
              <a:rPr lang="en-GB" sz="1000" dirty="0">
                <a:solidFill>
                  <a:srgbClr val="464647"/>
                </a:solidFill>
                <a:latin typeface="Karla Variable"/>
              </a:rPr>
              <a:t>we will investigate the </a:t>
            </a:r>
            <a:r>
              <a:rPr lang="en-GB" sz="1000" b="0" i="0" dirty="0">
                <a:solidFill>
                  <a:srgbClr val="464647"/>
                </a:solidFill>
                <a:effectLst/>
                <a:latin typeface="Karla Variable"/>
              </a:rPr>
              <a:t>developments and changes over six periods of ancient Greek history, focusing on the city state of Athens in the Classical age, and exploring the lasting legacy of ancient Greece.</a:t>
            </a:r>
          </a:p>
          <a:p>
            <a:r>
              <a:rPr lang="en-US" sz="1000" b="1" dirty="0"/>
              <a:t>As Geographers</a:t>
            </a:r>
            <a:r>
              <a:rPr lang="en-US" sz="1000" dirty="0"/>
              <a:t>, we will  learn about the geography of ancient and modern Greece.</a:t>
            </a:r>
          </a:p>
          <a:p>
            <a:r>
              <a:rPr lang="en-US" sz="1000" b="1" dirty="0"/>
              <a:t>As Scientists</a:t>
            </a:r>
            <a:r>
              <a:rPr lang="en-US" sz="1000" dirty="0"/>
              <a:t>, we will investigate</a:t>
            </a:r>
            <a:r>
              <a:rPr lang="en-GB" sz="1000" b="0" i="0" dirty="0">
                <a:solidFill>
                  <a:srgbClr val="464647"/>
                </a:solidFill>
                <a:effectLst/>
                <a:latin typeface="Karla Variable"/>
              </a:rPr>
              <a:t> the wider properties of materials and their uses. We will learn about mixtures and how they can be separated using sieving, filtration and evaporation.  reversible and irreversible changes and use common indicators to identify irreversible changes.</a:t>
            </a:r>
          </a:p>
          <a:p>
            <a:r>
              <a:rPr lang="en-GB" sz="1000" b="1" dirty="0">
                <a:solidFill>
                  <a:srgbClr val="464647"/>
                </a:solidFill>
                <a:latin typeface="Karla Variable"/>
              </a:rPr>
              <a:t>As Design Technologists</a:t>
            </a:r>
            <a:r>
              <a:rPr lang="en-GB" sz="1000" dirty="0">
                <a:solidFill>
                  <a:srgbClr val="464647"/>
                </a:solidFill>
                <a:latin typeface="Karla Variable"/>
              </a:rPr>
              <a:t>, we will learn </a:t>
            </a:r>
            <a:r>
              <a:rPr lang="en-GB" sz="1000" b="0" i="0" dirty="0">
                <a:solidFill>
                  <a:srgbClr val="464647"/>
                </a:solidFill>
                <a:effectLst/>
                <a:latin typeface="Karla Variable"/>
              </a:rPr>
              <a:t>about how architectural style and technology has developed over time and then use this knowledge to design a building with specific features.</a:t>
            </a:r>
            <a:endParaRPr lang="en-US" sz="1000" dirty="0"/>
          </a:p>
        </p:txBody>
      </p:sp>
      <p:sp>
        <p:nvSpPr>
          <p:cNvPr id="43" name="TextBox 42">
            <a:extLst>
              <a:ext uri="{FF2B5EF4-FFF2-40B4-BE49-F238E27FC236}">
                <a16:creationId xmlns:a16="http://schemas.microsoft.com/office/drawing/2014/main" id="{B9A5C11F-27CE-418B-A534-338F374AE5E0}"/>
              </a:ext>
            </a:extLst>
          </p:cNvPr>
          <p:cNvSpPr txBox="1"/>
          <p:nvPr/>
        </p:nvSpPr>
        <p:spPr>
          <a:xfrm>
            <a:off x="4366327" y="3038678"/>
            <a:ext cx="2476527" cy="861774"/>
          </a:xfrm>
          <a:prstGeom prst="rect">
            <a:avLst/>
          </a:prstGeom>
          <a:noFill/>
        </p:spPr>
        <p:txBody>
          <a:bodyPr wrap="square" rtlCol="0">
            <a:spAutoFit/>
          </a:bodyPr>
          <a:lstStyle/>
          <a:p>
            <a:r>
              <a:rPr lang="en-US" sz="1000" b="1" dirty="0"/>
              <a:t>How do people make valid judgements about how and why the world is as it is?</a:t>
            </a:r>
          </a:p>
          <a:p>
            <a:r>
              <a:rPr lang="en-US" sz="1000" dirty="0"/>
              <a:t>We will consider the different types of questions that science and religion ask and seek to answer.</a:t>
            </a:r>
          </a:p>
        </p:txBody>
      </p:sp>
      <p:sp>
        <p:nvSpPr>
          <p:cNvPr id="55" name="TextBox 54">
            <a:extLst>
              <a:ext uri="{FF2B5EF4-FFF2-40B4-BE49-F238E27FC236}">
                <a16:creationId xmlns:a16="http://schemas.microsoft.com/office/drawing/2014/main" id="{0B3E0BA9-2D90-4E24-8C91-7B4A5FF4118E}"/>
              </a:ext>
            </a:extLst>
          </p:cNvPr>
          <p:cNvSpPr txBox="1"/>
          <p:nvPr/>
        </p:nvSpPr>
        <p:spPr>
          <a:xfrm>
            <a:off x="2302805" y="2919207"/>
            <a:ext cx="1861107" cy="2400657"/>
          </a:xfrm>
          <a:prstGeom prst="rect">
            <a:avLst/>
          </a:prstGeom>
          <a:noFill/>
        </p:spPr>
        <p:txBody>
          <a:bodyPr wrap="square" rtlCol="0">
            <a:spAutoFit/>
          </a:bodyPr>
          <a:lstStyle/>
          <a:p>
            <a:r>
              <a:rPr lang="en-US" sz="1000" b="1" dirty="0"/>
              <a:t>We will be taught key aspects of the following:</a:t>
            </a:r>
          </a:p>
          <a:p>
            <a:pPr marL="171450" indent="-171450">
              <a:buFont typeface="Arial" panose="020B0604020202020204" pitchFamily="34" charset="0"/>
              <a:buChar char="•"/>
            </a:pPr>
            <a:r>
              <a:rPr lang="en-US" sz="1000" dirty="0"/>
              <a:t>Fractions, decimals and percentages</a:t>
            </a:r>
          </a:p>
          <a:p>
            <a:pPr marL="171450" indent="-171450">
              <a:buFont typeface="Arial" panose="020B0604020202020204" pitchFamily="34" charset="0"/>
              <a:buChar char="•"/>
            </a:pPr>
            <a:r>
              <a:rPr lang="en-US" sz="1000" dirty="0"/>
              <a:t>Multiplication</a:t>
            </a:r>
          </a:p>
          <a:p>
            <a:pPr marL="171450" indent="-171450">
              <a:buFont typeface="Arial" panose="020B0604020202020204" pitchFamily="34" charset="0"/>
              <a:buChar char="•"/>
            </a:pPr>
            <a:r>
              <a:rPr lang="en-US" sz="1000" dirty="0"/>
              <a:t>Division</a:t>
            </a:r>
          </a:p>
          <a:p>
            <a:pPr marL="171450" indent="-171450">
              <a:buFont typeface="Arial" panose="020B0604020202020204" pitchFamily="34" charset="0"/>
              <a:buChar char="•"/>
            </a:pPr>
            <a:r>
              <a:rPr lang="en-US" sz="1000" dirty="0"/>
              <a:t>Ratio</a:t>
            </a:r>
          </a:p>
          <a:p>
            <a:pPr marL="171450" indent="-171450">
              <a:buFont typeface="Arial" panose="020B0604020202020204" pitchFamily="34" charset="0"/>
              <a:buChar char="•"/>
            </a:pPr>
            <a:r>
              <a:rPr lang="en-US" sz="1000" dirty="0"/>
              <a:t>Algebra</a:t>
            </a:r>
          </a:p>
          <a:p>
            <a:pPr marL="171450" indent="-171450">
              <a:buFont typeface="Arial" panose="020B0604020202020204" pitchFamily="34" charset="0"/>
              <a:buChar char="•"/>
            </a:pPr>
            <a:r>
              <a:rPr lang="en-US" sz="1000" dirty="0"/>
              <a:t>Statistics</a:t>
            </a:r>
          </a:p>
          <a:p>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p>
          <a:p>
            <a:endParaRPr lang="en-US" sz="1000" dirty="0"/>
          </a:p>
          <a:p>
            <a:endParaRPr lang="en-US" sz="1000" dirty="0"/>
          </a:p>
        </p:txBody>
      </p:sp>
      <p:sp>
        <p:nvSpPr>
          <p:cNvPr id="59" name="TextBox 58">
            <a:extLst>
              <a:ext uri="{FF2B5EF4-FFF2-40B4-BE49-F238E27FC236}">
                <a16:creationId xmlns:a16="http://schemas.microsoft.com/office/drawing/2014/main" id="{3719C5D5-BCFD-4481-8355-E3B750002573}"/>
              </a:ext>
            </a:extLst>
          </p:cNvPr>
          <p:cNvSpPr txBox="1"/>
          <p:nvPr/>
        </p:nvSpPr>
        <p:spPr>
          <a:xfrm>
            <a:off x="4391097" y="4502667"/>
            <a:ext cx="2520855" cy="1015663"/>
          </a:xfrm>
          <a:prstGeom prst="rect">
            <a:avLst/>
          </a:prstGeom>
          <a:noFill/>
        </p:spPr>
        <p:txBody>
          <a:bodyPr wrap="square" lIns="91440" tIns="45720" rIns="91440" bIns="45720" rtlCol="0" anchor="t">
            <a:spAutoFit/>
          </a:bodyPr>
          <a:lstStyle/>
          <a:p>
            <a:r>
              <a:rPr lang="en-US" sz="1000" b="1" dirty="0"/>
              <a:t>In E-safety </a:t>
            </a:r>
            <a:r>
              <a:rPr lang="en-US" sz="1000" dirty="0"/>
              <a:t>we will explore the issue of safe, responsible and positive use of digital technology.</a:t>
            </a:r>
            <a:endParaRPr lang="en-US" sz="1000" dirty="0">
              <a:solidFill>
                <a:srgbClr val="FF0000"/>
              </a:solidFill>
            </a:endParaRPr>
          </a:p>
          <a:p>
            <a:r>
              <a:rPr lang="en-US" sz="1000" b="1" dirty="0"/>
              <a:t>In Computing, </a:t>
            </a:r>
            <a:r>
              <a:rPr lang="en-US" sz="1000" dirty="0"/>
              <a:t>We will learn about </a:t>
            </a:r>
            <a:r>
              <a:rPr lang="en-GB" sz="1000" dirty="0">
                <a:solidFill>
                  <a:srgbClr val="000000"/>
                </a:solidFill>
              </a:rPr>
              <a:t>v</a:t>
            </a:r>
            <a:r>
              <a:rPr lang="en-GB" sz="1000" i="0" dirty="0">
                <a:solidFill>
                  <a:srgbClr val="000000"/>
                </a:solidFill>
                <a:effectLst/>
              </a:rPr>
              <a:t>ideo production and planning, capturing, and editing video to produce a short film</a:t>
            </a:r>
            <a:r>
              <a:rPr lang="en-GB" sz="1000" b="0" i="0" dirty="0">
                <a:solidFill>
                  <a:srgbClr val="000000"/>
                </a:solidFill>
                <a:effectLst/>
                <a:latin typeface="Times New Roman" panose="02020603050405020304" pitchFamily="18" charset="0"/>
              </a:rPr>
              <a:t>.</a:t>
            </a:r>
            <a:endParaRPr lang="en-US" sz="1000" dirty="0"/>
          </a:p>
        </p:txBody>
      </p:sp>
      <p:sp>
        <p:nvSpPr>
          <p:cNvPr id="61" name="TextBox 60">
            <a:extLst>
              <a:ext uri="{FF2B5EF4-FFF2-40B4-BE49-F238E27FC236}">
                <a16:creationId xmlns:a16="http://schemas.microsoft.com/office/drawing/2014/main" id="{CBD3B849-548D-4343-BA5C-09BD53FCC753}"/>
              </a:ext>
            </a:extLst>
          </p:cNvPr>
          <p:cNvSpPr txBox="1"/>
          <p:nvPr/>
        </p:nvSpPr>
        <p:spPr>
          <a:xfrm>
            <a:off x="4443653" y="5789159"/>
            <a:ext cx="2266834" cy="861774"/>
          </a:xfrm>
          <a:prstGeom prst="rect">
            <a:avLst/>
          </a:prstGeom>
          <a:noFill/>
        </p:spPr>
        <p:txBody>
          <a:bodyPr wrap="square" rtlCol="0">
            <a:spAutoFit/>
          </a:bodyPr>
          <a:lstStyle/>
          <a:p>
            <a:r>
              <a:rPr lang="en-US" sz="1000" b="1" dirty="0"/>
              <a:t>PE</a:t>
            </a:r>
          </a:p>
          <a:p>
            <a:r>
              <a:rPr lang="en-US" sz="1000" dirty="0"/>
              <a:t>We will take part in gymnastics activities combining action, balance and shape. We will develop our athletics skills and abilities. </a:t>
            </a:r>
          </a:p>
        </p:txBody>
      </p:sp>
      <p:sp>
        <p:nvSpPr>
          <p:cNvPr id="64" name="TextBox 63">
            <a:extLst>
              <a:ext uri="{FF2B5EF4-FFF2-40B4-BE49-F238E27FC236}">
                <a16:creationId xmlns:a16="http://schemas.microsoft.com/office/drawing/2014/main" id="{4D4D4009-CDC6-4ED0-AC70-9D341E66A067}"/>
              </a:ext>
            </a:extLst>
          </p:cNvPr>
          <p:cNvSpPr txBox="1"/>
          <p:nvPr/>
        </p:nvSpPr>
        <p:spPr>
          <a:xfrm>
            <a:off x="7179234" y="5635270"/>
            <a:ext cx="2251062" cy="1015663"/>
          </a:xfrm>
          <a:prstGeom prst="rect">
            <a:avLst/>
          </a:prstGeom>
          <a:noFill/>
        </p:spPr>
        <p:txBody>
          <a:bodyPr wrap="square" lIns="91440" tIns="45720" rIns="91440" bIns="45720" rtlCol="0" anchor="t">
            <a:spAutoFit/>
          </a:bodyPr>
          <a:lstStyle/>
          <a:p>
            <a:endParaRPr lang="en-US" sz="1000" b="1" dirty="0"/>
          </a:p>
          <a:p>
            <a:r>
              <a:rPr lang="en-US" sz="1000" b="1" dirty="0"/>
              <a:t>Ourselves</a:t>
            </a:r>
          </a:p>
          <a:p>
            <a:r>
              <a:rPr lang="en-US" sz="1000" dirty="0"/>
              <a:t>Children will be taught to speak with increasing confidence, fluency and spontaneity.  Topics for this term include: ma </a:t>
            </a:r>
            <a:r>
              <a:rPr lang="en-US" sz="1000" dirty="0" err="1"/>
              <a:t>famille</a:t>
            </a:r>
            <a:r>
              <a:rPr lang="en-US" sz="1000" dirty="0"/>
              <a:t> et  les </a:t>
            </a:r>
            <a:r>
              <a:rPr lang="en-US" sz="1000" dirty="0" err="1"/>
              <a:t>vetements</a:t>
            </a:r>
            <a:r>
              <a:rPr lang="en-US" sz="1000" dirty="0"/>
              <a:t>.</a:t>
            </a:r>
          </a:p>
        </p:txBody>
      </p:sp>
      <p:sp>
        <p:nvSpPr>
          <p:cNvPr id="71" name="TextBox 70">
            <a:extLst>
              <a:ext uri="{FF2B5EF4-FFF2-40B4-BE49-F238E27FC236}">
                <a16:creationId xmlns:a16="http://schemas.microsoft.com/office/drawing/2014/main" id="{5492B5FF-90D4-45DE-9E1D-F1CD484B243D}"/>
              </a:ext>
            </a:extLst>
          </p:cNvPr>
          <p:cNvSpPr txBox="1"/>
          <p:nvPr/>
        </p:nvSpPr>
        <p:spPr>
          <a:xfrm>
            <a:off x="87024" y="2284373"/>
            <a:ext cx="2089512" cy="3323987"/>
          </a:xfrm>
          <a:prstGeom prst="rect">
            <a:avLst/>
          </a:prstGeom>
          <a:noFill/>
        </p:spPr>
        <p:txBody>
          <a:bodyPr wrap="square" rtlCol="0">
            <a:spAutoFit/>
          </a:bodyPr>
          <a:lstStyle/>
          <a:p>
            <a:pPr marL="171450" indent="-171450">
              <a:buFont typeface="Arial" panose="020B0604020202020204" pitchFamily="34" charset="0"/>
              <a:buChar char="•"/>
            </a:pPr>
            <a:r>
              <a:rPr lang="en-US" sz="1000" b="1" dirty="0"/>
              <a:t>Myths</a:t>
            </a:r>
            <a:r>
              <a:rPr lang="en-US" sz="1000" dirty="0"/>
              <a:t>: we will write our own Greek myths</a:t>
            </a:r>
          </a:p>
          <a:p>
            <a:pPr marL="171450" indent="-171450">
              <a:buFont typeface="Arial" panose="020B0604020202020204" pitchFamily="34" charset="0"/>
              <a:buChar char="•"/>
            </a:pPr>
            <a:r>
              <a:rPr lang="en-US" sz="1000" b="1" dirty="0"/>
              <a:t>Balanced arguments</a:t>
            </a:r>
            <a:r>
              <a:rPr lang="en-US" sz="1000" dirty="0"/>
              <a:t>: we will use our knowledge of Greek debates to write a balanced argument</a:t>
            </a:r>
          </a:p>
          <a:p>
            <a:pPr marL="171450" indent="-171450">
              <a:buFont typeface="Arial" panose="020B0604020202020204" pitchFamily="34" charset="0"/>
              <a:buChar char="•"/>
            </a:pPr>
            <a:r>
              <a:rPr lang="en-US" sz="1000" b="1" dirty="0"/>
              <a:t>Playscripts</a:t>
            </a:r>
            <a:r>
              <a:rPr lang="en-US" sz="1000" dirty="0"/>
              <a:t>: we will write a Greek comedy playscript</a:t>
            </a:r>
          </a:p>
          <a:p>
            <a:pPr marL="171450" indent="-171450">
              <a:buFont typeface="Arial" panose="020B0604020202020204" pitchFamily="34" charset="0"/>
              <a:buChar char="•"/>
            </a:pPr>
            <a:r>
              <a:rPr lang="en-US" sz="1000" b="1" dirty="0"/>
              <a:t>Odes</a:t>
            </a:r>
            <a:r>
              <a:rPr lang="en-US" sz="1000" dirty="0"/>
              <a:t>: we will use our knowledge of Greek history to write an ode</a:t>
            </a:r>
          </a:p>
          <a:p>
            <a:pPr marL="171450" indent="-171450">
              <a:buFont typeface="Arial" panose="020B0604020202020204" pitchFamily="34" charset="0"/>
              <a:buChar char="•"/>
            </a:pPr>
            <a:r>
              <a:rPr lang="en-US" sz="1000" b="1" dirty="0"/>
              <a:t>Class text</a:t>
            </a:r>
            <a:r>
              <a:rPr lang="en-US" sz="1000" dirty="0"/>
              <a:t>: The Girl of Ink &amp; Stars by Kiran Millwood Hargrave</a:t>
            </a:r>
          </a:p>
          <a:p>
            <a:pPr marL="171450" indent="-171450">
              <a:buFont typeface="Arial" panose="020B0604020202020204" pitchFamily="34" charset="0"/>
              <a:buChar char="•"/>
            </a:pPr>
            <a:r>
              <a:rPr lang="en-US" sz="1000" b="1" dirty="0"/>
              <a:t>SPAG</a:t>
            </a:r>
            <a:r>
              <a:rPr lang="en-US" sz="1000" dirty="0"/>
              <a:t> – punctuation, clauses, synonyms and antonyms, word classes, verb tenses</a:t>
            </a:r>
          </a:p>
          <a:p>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Discuss newly learnt vocabulary </a:t>
            </a:r>
          </a:p>
          <a:p>
            <a:pPr marL="171450" indent="-171450">
              <a:buFont typeface="Arial" panose="020B0604020202020204" pitchFamily="34" charset="0"/>
              <a:buChar char="•"/>
            </a:pPr>
            <a:r>
              <a:rPr lang="en-US" sz="1000" dirty="0"/>
              <a:t>Encourage your child to read every day</a:t>
            </a:r>
          </a:p>
          <a:p>
            <a:endParaRPr lang="en-US" sz="1000" dirty="0"/>
          </a:p>
        </p:txBody>
      </p:sp>
      <p:sp>
        <p:nvSpPr>
          <p:cNvPr id="72" name="TextBox 71">
            <a:extLst>
              <a:ext uri="{FF2B5EF4-FFF2-40B4-BE49-F238E27FC236}">
                <a16:creationId xmlns:a16="http://schemas.microsoft.com/office/drawing/2014/main" id="{4A93261E-2FB7-40C5-9705-60C67096CB12}"/>
              </a:ext>
            </a:extLst>
          </p:cNvPr>
          <p:cNvSpPr txBox="1"/>
          <p:nvPr/>
        </p:nvSpPr>
        <p:spPr>
          <a:xfrm>
            <a:off x="7107304" y="4376738"/>
            <a:ext cx="2458915" cy="707886"/>
          </a:xfrm>
          <a:prstGeom prst="rect">
            <a:avLst/>
          </a:prstGeom>
          <a:noFill/>
        </p:spPr>
        <p:txBody>
          <a:bodyPr wrap="square" lIns="91440" tIns="45720" rIns="91440" bIns="45720" rtlCol="0" anchor="t">
            <a:spAutoFit/>
          </a:bodyPr>
          <a:lstStyle/>
          <a:p>
            <a:r>
              <a:rPr lang="en-US" sz="1000" b="1" dirty="0"/>
              <a:t>Music appreciation</a:t>
            </a:r>
          </a:p>
          <a:p>
            <a:r>
              <a:rPr lang="en-US" sz="1000" dirty="0"/>
              <a:t>During this unit we will build on previous learning, find out about different musicians and explore musical styles. </a:t>
            </a:r>
            <a:endParaRPr lang="en-US" sz="1000" dirty="0">
              <a:cs typeface="Calibri"/>
            </a:endParaRPr>
          </a:p>
        </p:txBody>
      </p:sp>
      <p:sp>
        <p:nvSpPr>
          <p:cNvPr id="73" name="TextBox 72">
            <a:extLst>
              <a:ext uri="{FF2B5EF4-FFF2-40B4-BE49-F238E27FC236}">
                <a16:creationId xmlns:a16="http://schemas.microsoft.com/office/drawing/2014/main" id="{0051CF6A-67DC-44F1-8CA4-30B96CB7FBD7}"/>
              </a:ext>
            </a:extLst>
          </p:cNvPr>
          <p:cNvSpPr txBox="1"/>
          <p:nvPr/>
        </p:nvSpPr>
        <p:spPr>
          <a:xfrm>
            <a:off x="2290422" y="5805199"/>
            <a:ext cx="1815981" cy="861774"/>
          </a:xfrm>
          <a:prstGeom prst="rect">
            <a:avLst/>
          </a:prstGeom>
          <a:noFill/>
        </p:spPr>
        <p:txBody>
          <a:bodyPr wrap="square" rtlCol="0">
            <a:spAutoFit/>
          </a:bodyPr>
          <a:lstStyle/>
          <a:p>
            <a:r>
              <a:rPr lang="en-US" sz="1000" b="1" dirty="0"/>
              <a:t>Expression</a:t>
            </a:r>
          </a:p>
          <a:p>
            <a:r>
              <a:rPr lang="en-US" sz="1000" dirty="0"/>
              <a:t>We will look at the Expressionist art movement and explore different ways to </a:t>
            </a:r>
            <a:r>
              <a:rPr lang="en-US" sz="1000"/>
              <a:t>portray feelings </a:t>
            </a:r>
            <a:r>
              <a:rPr lang="en-US" sz="1000" dirty="0"/>
              <a:t>and emotions.</a:t>
            </a:r>
          </a:p>
        </p:txBody>
      </p:sp>
      <p:pic>
        <p:nvPicPr>
          <p:cNvPr id="3" name="Picture 2" descr="Groundbreaking Greeks">
            <a:extLst>
              <a:ext uri="{FF2B5EF4-FFF2-40B4-BE49-F238E27FC236}">
                <a16:creationId xmlns:a16="http://schemas.microsoft.com/office/drawing/2014/main" id="{6D6761E1-0CDC-EFD0-41B9-8AB87124F62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77017" y="265990"/>
            <a:ext cx="1939290" cy="193929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DA87D72-44F1-A1D7-C074-2610D0AE1C16}"/>
              </a:ext>
            </a:extLst>
          </p:cNvPr>
          <p:cNvSpPr txBox="1"/>
          <p:nvPr/>
        </p:nvSpPr>
        <p:spPr>
          <a:xfrm>
            <a:off x="7179234" y="2919207"/>
            <a:ext cx="2251062" cy="1169551"/>
          </a:xfrm>
          <a:prstGeom prst="rect">
            <a:avLst/>
          </a:prstGeom>
          <a:noFill/>
        </p:spPr>
        <p:txBody>
          <a:bodyPr wrap="square" rtlCol="0">
            <a:spAutoFit/>
          </a:bodyPr>
          <a:lstStyle/>
          <a:p>
            <a:r>
              <a:rPr lang="en-GB" sz="1000" b="1" dirty="0"/>
              <a:t>Mental Health &amp; Wellbeing</a:t>
            </a:r>
          </a:p>
          <a:p>
            <a:r>
              <a:rPr lang="en-GB" sz="1000" b="1" dirty="0"/>
              <a:t>Healthy Minds</a:t>
            </a:r>
          </a:p>
          <a:p>
            <a:r>
              <a:rPr lang="en-GB" sz="1000" dirty="0"/>
              <a:t>We will learn about what mental health is. We will discuss what </a:t>
            </a:r>
            <a:r>
              <a:rPr lang="en-US" sz="1000" dirty="0">
                <a:effectLst/>
                <a:ea typeface="Arial" panose="020B0604020202020204" pitchFamily="34" charset="0"/>
              </a:rPr>
              <a:t>what</a:t>
            </a:r>
            <a:r>
              <a:rPr lang="en-US" sz="1000" spc="60" dirty="0">
                <a:effectLst/>
                <a:ea typeface="Arial" panose="020B0604020202020204" pitchFamily="34" charset="0"/>
              </a:rPr>
              <a:t> </a:t>
            </a:r>
            <a:r>
              <a:rPr lang="en-US" sz="1000" dirty="0">
                <a:effectLst/>
                <a:ea typeface="Arial" panose="020B0604020202020204" pitchFamily="34" charset="0"/>
              </a:rPr>
              <a:t>can</a:t>
            </a:r>
            <a:r>
              <a:rPr lang="en-US" sz="1000" spc="60" dirty="0">
                <a:effectLst/>
                <a:ea typeface="Arial" panose="020B0604020202020204" pitchFamily="34" charset="0"/>
              </a:rPr>
              <a:t> </a:t>
            </a:r>
            <a:r>
              <a:rPr lang="en-US" sz="1000" dirty="0">
                <a:effectLst/>
                <a:ea typeface="Arial" panose="020B0604020202020204" pitchFamily="34" charset="0"/>
              </a:rPr>
              <a:t>affect</a:t>
            </a:r>
            <a:r>
              <a:rPr lang="en-US" sz="1000" spc="60" dirty="0">
                <a:effectLst/>
                <a:ea typeface="Arial" panose="020B0604020202020204" pitchFamily="34" charset="0"/>
              </a:rPr>
              <a:t> </a:t>
            </a:r>
            <a:r>
              <a:rPr lang="en-US" sz="1000" dirty="0">
                <a:effectLst/>
                <a:ea typeface="Arial" panose="020B0604020202020204" pitchFamily="34" charset="0"/>
              </a:rPr>
              <a:t>mental</a:t>
            </a:r>
            <a:r>
              <a:rPr lang="en-US" sz="1000" spc="60" dirty="0">
                <a:effectLst/>
                <a:ea typeface="Arial" panose="020B0604020202020204" pitchFamily="34" charset="0"/>
              </a:rPr>
              <a:t> </a:t>
            </a:r>
            <a:r>
              <a:rPr lang="en-US" sz="1000" dirty="0">
                <a:effectLst/>
                <a:ea typeface="Arial" panose="020B0604020202020204" pitchFamily="34" charset="0"/>
              </a:rPr>
              <a:t>health</a:t>
            </a:r>
            <a:r>
              <a:rPr lang="en-US" sz="1000" spc="-195" dirty="0">
                <a:effectLst/>
                <a:ea typeface="Arial" panose="020B0604020202020204" pitchFamily="34" charset="0"/>
              </a:rPr>
              <a:t>   </a:t>
            </a:r>
            <a:r>
              <a:rPr lang="en-US" sz="1000" dirty="0">
                <a:effectLst/>
                <a:ea typeface="Arial" panose="020B0604020202020204" pitchFamily="34" charset="0"/>
              </a:rPr>
              <a:t>and</a:t>
            </a:r>
            <a:r>
              <a:rPr lang="en-US" sz="1000" spc="15" dirty="0">
                <a:effectLst/>
                <a:ea typeface="Arial" panose="020B0604020202020204" pitchFamily="34" charset="0"/>
              </a:rPr>
              <a:t> </a:t>
            </a:r>
            <a:r>
              <a:rPr lang="en-US" sz="1000" dirty="0">
                <a:effectLst/>
                <a:ea typeface="Arial" panose="020B0604020202020204" pitchFamily="34" charset="0"/>
              </a:rPr>
              <a:t>some</a:t>
            </a:r>
            <a:r>
              <a:rPr lang="en-US" sz="1000" spc="35" dirty="0">
                <a:effectLst/>
                <a:ea typeface="Arial" panose="020B0604020202020204" pitchFamily="34" charset="0"/>
              </a:rPr>
              <a:t> </a:t>
            </a:r>
            <a:r>
              <a:rPr lang="en-US" sz="1000" dirty="0">
                <a:effectLst/>
                <a:ea typeface="Arial" panose="020B0604020202020204" pitchFamily="34" charset="0"/>
              </a:rPr>
              <a:t>ways</a:t>
            </a:r>
            <a:r>
              <a:rPr lang="en-US" sz="1000" spc="20" dirty="0">
                <a:effectLst/>
                <a:ea typeface="Arial" panose="020B0604020202020204" pitchFamily="34" charset="0"/>
              </a:rPr>
              <a:t> </a:t>
            </a:r>
            <a:r>
              <a:rPr lang="en-US" sz="1000" dirty="0">
                <a:effectLst/>
                <a:ea typeface="Arial" panose="020B0604020202020204" pitchFamily="34" charset="0"/>
              </a:rPr>
              <a:t>of</a:t>
            </a:r>
            <a:r>
              <a:rPr lang="en-US" sz="1000" spc="15" dirty="0">
                <a:effectLst/>
                <a:ea typeface="Arial" panose="020B0604020202020204" pitchFamily="34" charset="0"/>
              </a:rPr>
              <a:t> </a:t>
            </a:r>
            <a:r>
              <a:rPr lang="en-US" sz="1000" dirty="0">
                <a:effectLst/>
                <a:ea typeface="Arial" panose="020B0604020202020204" pitchFamily="34" charset="0"/>
              </a:rPr>
              <a:t>dealing</a:t>
            </a:r>
            <a:r>
              <a:rPr lang="en-US" sz="1000" spc="20" dirty="0">
                <a:effectLst/>
                <a:ea typeface="Arial" panose="020B0604020202020204" pitchFamily="34" charset="0"/>
              </a:rPr>
              <a:t> </a:t>
            </a:r>
            <a:r>
              <a:rPr lang="en-US" sz="1000" dirty="0">
                <a:effectLst/>
                <a:ea typeface="Arial" panose="020B0604020202020204" pitchFamily="34" charset="0"/>
              </a:rPr>
              <a:t>with</a:t>
            </a:r>
            <a:r>
              <a:rPr lang="en-US" sz="1000" spc="15" dirty="0">
                <a:effectLst/>
                <a:ea typeface="Arial" panose="020B0604020202020204" pitchFamily="34" charset="0"/>
              </a:rPr>
              <a:t> </a:t>
            </a:r>
            <a:r>
              <a:rPr lang="en-US" sz="1000" dirty="0">
                <a:effectLst/>
                <a:ea typeface="Arial" panose="020B0604020202020204" pitchFamily="34" charset="0"/>
              </a:rPr>
              <a:t>this.</a:t>
            </a:r>
            <a:endParaRPr lang="en-GB" sz="1000" dirty="0">
              <a:effectLst/>
              <a:ea typeface="Arial" panose="020B0604020202020204" pitchFamily="34" charset="0"/>
            </a:endParaRPr>
          </a:p>
          <a:p>
            <a:endParaRPr lang="en-GB" sz="1000" b="1" dirty="0"/>
          </a:p>
        </p:txBody>
      </p:sp>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FAC91D-BA4B-4311-B5FB-C3D24A6D3EB6}">
  <ds:schemaRefs>
    <ds:schemaRef ds:uri="http://purl.org/dc/dcmitype/"/>
    <ds:schemaRef ds:uri="6a158a6a-454f-4afe-a7d4-2c9353e6d01f"/>
    <ds:schemaRef ds:uri="27710824-13d0-4ff0-80b4-1133d42a8012"/>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3.xml><?xml version="1.0" encoding="utf-8"?>
<ds:datastoreItem xmlns:ds="http://schemas.openxmlformats.org/officeDocument/2006/customXml" ds:itemID="{A1647004-F34E-490F-99E2-19779C57A8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158a6a-454f-4afe-a7d4-2c9353e6d01f"/>
    <ds:schemaRef ds:uri="27710824-13d0-4ff0-80b4-1133d42a80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6162</TotalTime>
  <Words>505</Words>
  <Application>Microsoft Office PowerPoint</Application>
  <PresentationFormat>A4 Paper (210x297 mm)</PresentationFormat>
  <Paragraphs>59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Karla Variable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Ms Jenkins</cp:lastModifiedBy>
  <cp:revision>213</cp:revision>
  <cp:lastPrinted>2022-07-05T12:33:07Z</cp:lastPrinted>
  <dcterms:created xsi:type="dcterms:W3CDTF">2021-05-28T10:08:42Z</dcterms:created>
  <dcterms:modified xsi:type="dcterms:W3CDTF">2024-12-17T09:05:34Z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y fmtid="{D5CDD505-2E9C-101B-9397-08002B2CF9AE}" pid="3" name="MediaServiceImageTags">
    <vt:lpwstr/>
  </property>
</Properties>
</file>