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164A"/>
    <a:srgbClr val="57257D"/>
    <a:srgbClr val="F3E9F7"/>
    <a:srgbClr val="CC99FF"/>
    <a:srgbClr val="B983CF"/>
    <a:srgbClr val="672C94"/>
    <a:srgbClr val="512274"/>
    <a:srgbClr val="D7B8E4"/>
    <a:srgbClr val="9999FF"/>
    <a:srgbClr val="CCA4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46FFFB-5772-4350-987F-4EDBC8BC210A}" v="8" dt="2023-06-26T15:19:11.1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Jarrett" userId="0c7659d9-cbbb-4f57-bb2c-4c9b55b1b31f" providerId="ADAL" clId="{8746FFFB-5772-4350-987F-4EDBC8BC210A}"/>
    <pc:docChg chg="undo custSel modSld">
      <pc:chgData name="Mrs Jarrett" userId="0c7659d9-cbbb-4f57-bb2c-4c9b55b1b31f" providerId="ADAL" clId="{8746FFFB-5772-4350-987F-4EDBC8BC210A}" dt="2023-07-11T12:42:40.575" v="931" actId="6549"/>
      <pc:docMkLst>
        <pc:docMk/>
      </pc:docMkLst>
      <pc:sldChg chg="modSp mod">
        <pc:chgData name="Mrs Jarrett" userId="0c7659d9-cbbb-4f57-bb2c-4c9b55b1b31f" providerId="ADAL" clId="{8746FFFB-5772-4350-987F-4EDBC8BC210A}" dt="2023-07-11T12:34:23.774" v="354"/>
        <pc:sldMkLst>
          <pc:docMk/>
          <pc:sldMk cId="1545754115" sldId="256"/>
        </pc:sldMkLst>
        <pc:graphicFrameChg chg="mod modGraphic">
          <ac:chgData name="Mrs Jarrett" userId="0c7659d9-cbbb-4f57-bb2c-4c9b55b1b31f" providerId="ADAL" clId="{8746FFFB-5772-4350-987F-4EDBC8BC210A}" dt="2023-07-11T12:34:23.774" v="354"/>
          <ac:graphicFrameMkLst>
            <pc:docMk/>
            <pc:sldMk cId="1545754115" sldId="256"/>
            <ac:graphicFrameMk id="3" creationId="{9F820D10-AA5F-9634-0A91-572F29FABAEE}"/>
          </ac:graphicFrameMkLst>
        </pc:graphicFrameChg>
      </pc:sldChg>
      <pc:sldChg chg="modSp mod">
        <pc:chgData name="Mrs Jarrett" userId="0c7659d9-cbbb-4f57-bb2c-4c9b55b1b31f" providerId="ADAL" clId="{8746FFFB-5772-4350-987F-4EDBC8BC210A}" dt="2023-07-11T12:35:44.385" v="431" actId="20577"/>
        <pc:sldMkLst>
          <pc:docMk/>
          <pc:sldMk cId="3518956550" sldId="257"/>
        </pc:sldMkLst>
        <pc:spChg chg="mod">
          <ac:chgData name="Mrs Jarrett" userId="0c7659d9-cbbb-4f57-bb2c-4c9b55b1b31f" providerId="ADAL" clId="{8746FFFB-5772-4350-987F-4EDBC8BC210A}" dt="2023-06-26T15:09:23.612" v="41" actId="1076"/>
          <ac:spMkLst>
            <pc:docMk/>
            <pc:sldMk cId="3518956550" sldId="257"/>
            <ac:spMk id="3" creationId="{5521ED06-D656-4C42-8B9D-B2950B3D7177}"/>
          </ac:spMkLst>
        </pc:spChg>
        <pc:graphicFrameChg chg="mod modGraphic">
          <ac:chgData name="Mrs Jarrett" userId="0c7659d9-cbbb-4f57-bb2c-4c9b55b1b31f" providerId="ADAL" clId="{8746FFFB-5772-4350-987F-4EDBC8BC210A}" dt="2023-07-11T12:35:44.385" v="431" actId="20577"/>
          <ac:graphicFrameMkLst>
            <pc:docMk/>
            <pc:sldMk cId="3518956550" sldId="257"/>
            <ac:graphicFrameMk id="2" creationId="{4760D6CD-4669-A3F8-89E6-AD77B17F3927}"/>
          </ac:graphicFrameMkLst>
        </pc:graphicFrameChg>
      </pc:sldChg>
      <pc:sldChg chg="modSp mod">
        <pc:chgData name="Mrs Jarrett" userId="0c7659d9-cbbb-4f57-bb2c-4c9b55b1b31f" providerId="ADAL" clId="{8746FFFB-5772-4350-987F-4EDBC8BC210A}" dt="2023-07-11T12:36:59.575" v="538" actId="20577"/>
        <pc:sldMkLst>
          <pc:docMk/>
          <pc:sldMk cId="3400934841" sldId="258"/>
        </pc:sldMkLst>
        <pc:spChg chg="mod">
          <ac:chgData name="Mrs Jarrett" userId="0c7659d9-cbbb-4f57-bb2c-4c9b55b1b31f" providerId="ADAL" clId="{8746FFFB-5772-4350-987F-4EDBC8BC210A}" dt="2023-06-26T15:12:35.097" v="97" actId="207"/>
          <ac:spMkLst>
            <pc:docMk/>
            <pc:sldMk cId="3400934841" sldId="258"/>
            <ac:spMk id="2" creationId="{E3550988-245C-494F-B5F1-DCACCA44AE54}"/>
          </ac:spMkLst>
        </pc:spChg>
        <pc:graphicFrameChg chg="mod modGraphic">
          <ac:chgData name="Mrs Jarrett" userId="0c7659d9-cbbb-4f57-bb2c-4c9b55b1b31f" providerId="ADAL" clId="{8746FFFB-5772-4350-987F-4EDBC8BC210A}" dt="2023-07-11T12:36:59.575" v="538" actId="20577"/>
          <ac:graphicFrameMkLst>
            <pc:docMk/>
            <pc:sldMk cId="3400934841" sldId="258"/>
            <ac:graphicFrameMk id="3" creationId="{FD7CD733-C79F-5938-3E22-E6E224E1F058}"/>
          </ac:graphicFrameMkLst>
        </pc:graphicFrameChg>
      </pc:sldChg>
      <pc:sldChg chg="modSp mod">
        <pc:chgData name="Mrs Jarrett" userId="0c7659d9-cbbb-4f57-bb2c-4c9b55b1b31f" providerId="ADAL" clId="{8746FFFB-5772-4350-987F-4EDBC8BC210A}" dt="2023-07-11T12:40:52.104" v="802" actId="20577"/>
        <pc:sldMkLst>
          <pc:docMk/>
          <pc:sldMk cId="786442006" sldId="259"/>
        </pc:sldMkLst>
        <pc:spChg chg="mod">
          <ac:chgData name="Mrs Jarrett" userId="0c7659d9-cbbb-4f57-bb2c-4c9b55b1b31f" providerId="ADAL" clId="{8746FFFB-5772-4350-987F-4EDBC8BC210A}" dt="2023-06-26T15:16:14.197" v="160" actId="207"/>
          <ac:spMkLst>
            <pc:docMk/>
            <pc:sldMk cId="786442006" sldId="259"/>
            <ac:spMk id="7" creationId="{5787928B-5CAC-4DF9-B40F-6C5D872E74D3}"/>
          </ac:spMkLst>
        </pc:spChg>
        <pc:graphicFrameChg chg="mod modGraphic">
          <ac:chgData name="Mrs Jarrett" userId="0c7659d9-cbbb-4f57-bb2c-4c9b55b1b31f" providerId="ADAL" clId="{8746FFFB-5772-4350-987F-4EDBC8BC210A}" dt="2023-07-11T12:40:52.104" v="802" actId="20577"/>
          <ac:graphicFrameMkLst>
            <pc:docMk/>
            <pc:sldMk cId="786442006" sldId="259"/>
            <ac:graphicFrameMk id="2" creationId="{12C7FF7A-B42A-37A3-AADE-EC96185E31F5}"/>
          </ac:graphicFrameMkLst>
        </pc:graphicFrameChg>
      </pc:sldChg>
      <pc:sldChg chg="modSp mod">
        <pc:chgData name="Mrs Jarrett" userId="0c7659d9-cbbb-4f57-bb2c-4c9b55b1b31f" providerId="ADAL" clId="{8746FFFB-5772-4350-987F-4EDBC8BC210A}" dt="2023-07-11T12:42:40.575" v="931" actId="6549"/>
        <pc:sldMkLst>
          <pc:docMk/>
          <pc:sldMk cId="446731434" sldId="260"/>
        </pc:sldMkLst>
        <pc:spChg chg="mod">
          <ac:chgData name="Mrs Jarrett" userId="0c7659d9-cbbb-4f57-bb2c-4c9b55b1b31f" providerId="ADAL" clId="{8746FFFB-5772-4350-987F-4EDBC8BC210A}" dt="2023-06-26T15:18:30.779" v="220" actId="14100"/>
          <ac:spMkLst>
            <pc:docMk/>
            <pc:sldMk cId="446731434" sldId="260"/>
            <ac:spMk id="3" creationId="{81D351D4-9BDF-AE04-AD99-87682D0168C6}"/>
          </ac:spMkLst>
        </pc:spChg>
        <pc:graphicFrameChg chg="mod modGraphic">
          <ac:chgData name="Mrs Jarrett" userId="0c7659d9-cbbb-4f57-bb2c-4c9b55b1b31f" providerId="ADAL" clId="{8746FFFB-5772-4350-987F-4EDBC8BC210A}" dt="2023-07-11T12:42:40.575" v="931" actId="6549"/>
          <ac:graphicFrameMkLst>
            <pc:docMk/>
            <pc:sldMk cId="446731434" sldId="260"/>
            <ac:graphicFrameMk id="2" creationId="{D779971B-DF41-B8FD-29ED-9541530F2A11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E4E01-3A5E-4382-A366-6476DD73C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F47CAF-9BD3-433F-A1ED-0F7364ABB0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F9A13-1FF3-4EE5-9F4F-D809D44BA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D12A1-A486-4948-B414-146317293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41F03-481B-41DC-8712-DE1474C98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304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593F5-B456-486D-B448-DFE2A767D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96869B-8C90-4613-8AB9-AA33D56FEF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317E72-3309-45D4-94A5-D663FAB6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FBDE2-8735-4921-97B9-7ACAD30BC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1B1AC-F943-44E8-AD39-0CD2D262D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32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0E1FA4-8998-4D21-9657-26D886C044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29662F-3FD5-4C0A-BEE8-16A5E01FF6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FDC4F-1D44-47DA-95DC-23149E88F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B232D-3820-4B4C-A8AF-C036916BC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C148-4205-427F-9277-4A15DFBB6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26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BDA7A-95ED-4CAE-B4CA-0558833FD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1D06E-F63D-45EC-AE5D-D5745FC90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D688F-4B3B-4223-940B-342C1F0F0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620EBA-C9CD-4AC4-8373-95C685DAE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99932-2389-4D52-959B-02959FB28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52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054FE-2ADC-43E8-833C-58B5E3787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BB63AC-927E-4904-94DF-D9859756C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C7AD-30B9-4B3E-8840-E53FE9ECF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D1718-F2ED-48C6-8C39-85C44729F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19722-C6C2-4B7C-B295-74A5E0A5F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671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79055-7AFF-46CE-8AB3-16D5B5D7A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3A5CB-6646-41C7-AB02-3EA6974A52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E52AA8-7F4A-4777-9EE7-F6B5E4F9B1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FF8A64-0957-46B2-99D9-67E9104E3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9F3345-A27D-4E2C-9D08-A7ACA73D9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B7FC70-9484-4F4D-9BB7-DF500CC20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984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C16A6-35C3-415A-B8C7-AA326C9DA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BE2B04-6800-44F9-882F-8FB304D80A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16EBC7-084D-4048-A942-72A6705C52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5FF6C3-6E45-4335-9BA5-F31E443674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30BE7A-DE05-44EA-8779-EEB534BB90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27777C-9048-436B-A544-AB99E300D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FD3883-1BFF-4539-A2D6-7DE88EA27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DC2E34-DEA3-4DCC-81CD-E877894CF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244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098B0-E49E-4D4B-965F-0231C342D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7EC356-6BB3-4549-BA91-BB2A589D4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D4C2F9-86B3-41FA-A008-3706AC987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52D9F5-1E12-4E1A-A2E9-C946AF66B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893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C36463-E392-4E49-B30D-57DBCD4F8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270716-BF49-48A0-8329-D440119D3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B0F09-ACDE-4681-B749-6480BEFA1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311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FB69F-18A6-486A-A0C0-9460C5A61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8B5E6-54B5-41C3-AE31-88E669C43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B0B503-0DB5-4DF1-8162-EC0C7ADEB8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AD9CBE-8ADC-4B17-9ADA-A951312BE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0B56F8-70CA-4E6C-9FEC-D99C753B2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2EBBED-DB92-4EB4-B692-6264B567A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87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FB210-DBC6-46C6-888B-1C198A441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1C2193-42F3-4D93-B861-E19232D303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286541-0539-4B01-9E0C-EC33F114C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E41379-9BEC-4329-BBC3-F6202B365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85DC57-54EB-47B7-AF74-29718CAB7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A32A9-E4D4-40B4-851F-7AFC99E40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18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3135B5-124D-41BD-BCD5-CB863E03E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29B551-D251-4BA4-A783-6A1A8452C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0B750D-8113-49FB-93AB-1868B18538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DC92C-31A7-45C0-9C11-0F51981D643E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A8F56-C019-416A-B37B-36BF746FAE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BFF7C-0E65-4C2D-98CF-F9715ED865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310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Diagonal Corners Rounded 4">
            <a:extLst>
              <a:ext uri="{FF2B5EF4-FFF2-40B4-BE49-F238E27FC236}">
                <a16:creationId xmlns:a16="http://schemas.microsoft.com/office/drawing/2014/main" id="{1402E6CB-D526-4425-8186-4E947A3CB626}"/>
              </a:ext>
            </a:extLst>
          </p:cNvPr>
          <p:cNvSpPr/>
          <p:nvPr/>
        </p:nvSpPr>
        <p:spPr>
          <a:xfrm>
            <a:off x="122945" y="122946"/>
            <a:ext cx="11856463" cy="823145"/>
          </a:xfrm>
          <a:prstGeom prst="round2Diag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C1911A-2613-4920-8143-E1119CFE1437}"/>
              </a:ext>
            </a:extLst>
          </p:cNvPr>
          <p:cNvSpPr txBox="1"/>
          <p:nvPr/>
        </p:nvSpPr>
        <p:spPr>
          <a:xfrm>
            <a:off x="5871881" y="176733"/>
            <a:ext cx="59935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English Writing Skills Progression of Learning at</a:t>
            </a:r>
          </a:p>
          <a:p>
            <a:pPr algn="r"/>
            <a:r>
              <a:rPr lang="en-GB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Hailey CE Primary S</a:t>
            </a:r>
            <a:r>
              <a:rPr lang="en-GB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chool</a:t>
            </a:r>
          </a:p>
        </p:txBody>
      </p:sp>
      <p:sp>
        <p:nvSpPr>
          <p:cNvPr id="10" name="Rectangle: Diagonal Corners Rounded 9">
            <a:extLst>
              <a:ext uri="{FF2B5EF4-FFF2-40B4-BE49-F238E27FC236}">
                <a16:creationId xmlns:a16="http://schemas.microsoft.com/office/drawing/2014/main" id="{D72E9DFB-0042-4406-AA34-6634241B0B0B}"/>
              </a:ext>
            </a:extLst>
          </p:cNvPr>
          <p:cNvSpPr/>
          <p:nvPr/>
        </p:nvSpPr>
        <p:spPr>
          <a:xfrm>
            <a:off x="143435" y="946091"/>
            <a:ext cx="11925620" cy="5603958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0451917-21F6-4929-82B5-D35765B225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92" y="232740"/>
            <a:ext cx="2133785" cy="603556"/>
          </a:xfrm>
          <a:prstGeom prst="rect">
            <a:avLst/>
          </a:prstGeom>
        </p:spPr>
      </p:pic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F820D10-AA5F-9634-0A91-572F29FABA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161044"/>
              </p:ext>
            </p:extLst>
          </p:nvPr>
        </p:nvGraphicFramePr>
        <p:xfrm>
          <a:off x="401982" y="1355770"/>
          <a:ext cx="11437511" cy="463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941">
                  <a:extLst>
                    <a:ext uri="{9D8B030D-6E8A-4147-A177-3AD203B41FA5}">
                      <a16:colId xmlns:a16="http://schemas.microsoft.com/office/drawing/2014/main" val="2778688530"/>
                    </a:ext>
                  </a:extLst>
                </a:gridCol>
                <a:gridCol w="1768095">
                  <a:extLst>
                    <a:ext uri="{9D8B030D-6E8A-4147-A177-3AD203B41FA5}">
                      <a16:colId xmlns:a16="http://schemas.microsoft.com/office/drawing/2014/main" val="1695568600"/>
                    </a:ext>
                  </a:extLst>
                </a:gridCol>
                <a:gridCol w="1768095">
                  <a:extLst>
                    <a:ext uri="{9D8B030D-6E8A-4147-A177-3AD203B41FA5}">
                      <a16:colId xmlns:a16="http://schemas.microsoft.com/office/drawing/2014/main" val="362406665"/>
                    </a:ext>
                  </a:extLst>
                </a:gridCol>
                <a:gridCol w="1768095">
                  <a:extLst>
                    <a:ext uri="{9D8B030D-6E8A-4147-A177-3AD203B41FA5}">
                      <a16:colId xmlns:a16="http://schemas.microsoft.com/office/drawing/2014/main" val="3795924673"/>
                    </a:ext>
                  </a:extLst>
                </a:gridCol>
                <a:gridCol w="1768095">
                  <a:extLst>
                    <a:ext uri="{9D8B030D-6E8A-4147-A177-3AD203B41FA5}">
                      <a16:colId xmlns:a16="http://schemas.microsoft.com/office/drawing/2014/main" val="1080294899"/>
                    </a:ext>
                  </a:extLst>
                </a:gridCol>
                <a:gridCol w="1768095">
                  <a:extLst>
                    <a:ext uri="{9D8B030D-6E8A-4147-A177-3AD203B41FA5}">
                      <a16:colId xmlns:a16="http://schemas.microsoft.com/office/drawing/2014/main" val="1428157329"/>
                    </a:ext>
                  </a:extLst>
                </a:gridCol>
                <a:gridCol w="1768095">
                  <a:extLst>
                    <a:ext uri="{9D8B030D-6E8A-4147-A177-3AD203B41FA5}">
                      <a16:colId xmlns:a16="http://schemas.microsoft.com/office/drawing/2014/main" val="26477862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Year 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Year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Year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Year 3 and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Year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Year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476581"/>
                  </a:ext>
                </a:extLst>
              </a:tr>
              <a:tr h="423793">
                <a:tc>
                  <a:txBody>
                    <a:bodyPr/>
                    <a:lstStyle/>
                    <a:p>
                      <a:r>
                        <a:rPr lang="en-GB" sz="700" dirty="0"/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Me &amp; My Community</a:t>
                      </a:r>
                    </a:p>
                    <a:p>
                      <a:r>
                        <a:rPr lang="en-GB" sz="700" dirty="0"/>
                        <a:t>Once Upon a Time</a:t>
                      </a:r>
                    </a:p>
                    <a:p>
                      <a:r>
                        <a:rPr lang="en-GB" sz="700" dirty="0"/>
                        <a:t>Starry Night</a:t>
                      </a:r>
                    </a:p>
                    <a:p>
                      <a:r>
                        <a:rPr lang="en-GB" sz="700" dirty="0"/>
                        <a:t>Dangerous Dinosaurs</a:t>
                      </a:r>
                    </a:p>
                    <a:p>
                      <a:r>
                        <a:rPr lang="en-GB" sz="700" dirty="0"/>
                        <a:t>Sunshine &amp; Sunflowers</a:t>
                      </a:r>
                    </a:p>
                    <a:p>
                      <a:r>
                        <a:rPr lang="en-GB" sz="700" dirty="0"/>
                        <a:t>Big Wide World</a:t>
                      </a:r>
                    </a:p>
                    <a:p>
                      <a:r>
                        <a:rPr lang="en-GB" sz="700" dirty="0"/>
                        <a:t>Let’s Explore</a:t>
                      </a:r>
                    </a:p>
                    <a:p>
                      <a:r>
                        <a:rPr lang="en-GB" sz="700" dirty="0"/>
                        <a:t>Long Ago</a:t>
                      </a:r>
                    </a:p>
                    <a:p>
                      <a:r>
                        <a:rPr lang="en-GB" sz="700" dirty="0"/>
                        <a:t>Marvellous Machines</a:t>
                      </a:r>
                    </a:p>
                    <a:p>
                      <a:r>
                        <a:rPr lang="en-GB" sz="700" dirty="0"/>
                        <a:t>Ready Steady Grow</a:t>
                      </a:r>
                    </a:p>
                    <a:p>
                      <a:r>
                        <a:rPr lang="en-GB" sz="700" dirty="0"/>
                        <a:t>Animal Safari</a:t>
                      </a:r>
                    </a:p>
                    <a:p>
                      <a:r>
                        <a:rPr lang="en-GB" sz="700" dirty="0"/>
                        <a:t>On the Beach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Moon Zoom</a:t>
                      </a:r>
                    </a:p>
                    <a:p>
                      <a:r>
                        <a:rPr lang="en-GB" sz="700" dirty="0"/>
                        <a:t>Bright Lights, Big City</a:t>
                      </a:r>
                    </a:p>
                    <a:p>
                      <a:r>
                        <a:rPr lang="en-GB" sz="700" dirty="0"/>
                        <a:t>Movers &amp; Shakers</a:t>
                      </a:r>
                    </a:p>
                    <a:p>
                      <a:r>
                        <a:rPr lang="en-GB" sz="700" dirty="0"/>
                        <a:t>Superheroes</a:t>
                      </a:r>
                    </a:p>
                    <a:p>
                      <a:r>
                        <a:rPr lang="en-GB" sz="700" dirty="0"/>
                        <a:t>Land Ahoy!</a:t>
                      </a:r>
                    </a:p>
                    <a:p>
                      <a:r>
                        <a:rPr lang="en-GB" sz="700" dirty="0"/>
                        <a:t>Beat Band Boogie!</a:t>
                      </a:r>
                    </a:p>
                    <a:p>
                      <a:r>
                        <a:rPr lang="en-GB" sz="700" dirty="0"/>
                        <a:t>School Days</a:t>
                      </a:r>
                    </a:p>
                    <a:p>
                      <a:r>
                        <a:rPr lang="en-GB" sz="700" dirty="0"/>
                        <a:t>The Enchanted Woodland</a:t>
                      </a:r>
                    </a:p>
                    <a:p>
                      <a:r>
                        <a:rPr lang="en-GB" sz="700" dirty="0"/>
                        <a:t>Towers, Tunnels &amp; Turrets</a:t>
                      </a:r>
                    </a:p>
                    <a:p>
                      <a:r>
                        <a:rPr lang="en-GB" sz="700" dirty="0"/>
                        <a:t>Dinosaur Planet</a:t>
                      </a:r>
                    </a:p>
                    <a:p>
                      <a:r>
                        <a:rPr lang="en-GB" sz="700" dirty="0"/>
                        <a:t>Muck, Mess &amp; Mixtures</a:t>
                      </a:r>
                    </a:p>
                    <a:p>
                      <a:r>
                        <a:rPr lang="en-GB" sz="700" dirty="0"/>
                        <a:t>Wriggle &amp; Crawl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Moon Zoom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Bright Lights, Big City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Movers &amp; Shakers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Superheroes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Land Ahoy!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Beat Band Boogie!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School Days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Enchanted Woodland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Towers, Tunnels &amp; Turrets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Dinosaur Planet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Muck, Mess &amp; Mixtures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Wriggle &amp; Crawl</a:t>
                      </a:r>
                    </a:p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Blue Abyss</a:t>
                      </a:r>
                    </a:p>
                    <a:p>
                      <a:r>
                        <a:rPr lang="en-GB" sz="700" dirty="0"/>
                        <a:t>Tremors</a:t>
                      </a:r>
                    </a:p>
                    <a:p>
                      <a:r>
                        <a:rPr lang="en-GB" sz="700" dirty="0"/>
                        <a:t>Mighty Metals</a:t>
                      </a:r>
                    </a:p>
                    <a:p>
                      <a:r>
                        <a:rPr lang="en-GB" sz="700" dirty="0"/>
                        <a:t>Through the Ages</a:t>
                      </a:r>
                    </a:p>
                    <a:p>
                      <a:r>
                        <a:rPr lang="en-GB" sz="700" dirty="0"/>
                        <a:t>Gods &amp; Mortals</a:t>
                      </a:r>
                    </a:p>
                    <a:p>
                      <a:r>
                        <a:rPr lang="en-GB" sz="700" dirty="0"/>
                        <a:t>Predator!</a:t>
                      </a:r>
                    </a:p>
                    <a:p>
                      <a:r>
                        <a:rPr lang="en-GB" sz="700" dirty="0"/>
                        <a:t>Scrumdiddlyumptious!</a:t>
                      </a:r>
                    </a:p>
                    <a:p>
                      <a:r>
                        <a:rPr lang="en-GB" sz="700" dirty="0"/>
                        <a:t>Flow</a:t>
                      </a:r>
                    </a:p>
                    <a:p>
                      <a:r>
                        <a:rPr lang="en-GB" sz="700" dirty="0"/>
                        <a:t>1066</a:t>
                      </a:r>
                    </a:p>
                    <a:p>
                      <a:r>
                        <a:rPr lang="en-GB" sz="700" dirty="0"/>
                        <a:t>Potions</a:t>
                      </a:r>
                    </a:p>
                    <a:p>
                      <a:r>
                        <a:rPr lang="en-GB" sz="700" dirty="0"/>
                        <a:t>Burps, Bottoms &amp; Bile</a:t>
                      </a:r>
                    </a:p>
                    <a:p>
                      <a:r>
                        <a:rPr lang="en-GB" sz="700" dirty="0"/>
                        <a:t>I am Warrior!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A Child’s War</a:t>
                      </a:r>
                    </a:p>
                    <a:p>
                      <a:r>
                        <a:rPr lang="en-GB" sz="700" dirty="0" err="1"/>
                        <a:t>Maafa</a:t>
                      </a:r>
                      <a:endParaRPr lang="en-GB" sz="700" dirty="0"/>
                    </a:p>
                    <a:p>
                      <a:r>
                        <a:rPr lang="en-GB" sz="700" dirty="0"/>
                        <a:t>Stargazers</a:t>
                      </a:r>
                    </a:p>
                    <a:p>
                      <a:r>
                        <a:rPr lang="en-GB" sz="700" dirty="0"/>
                        <a:t>Blood Heart</a:t>
                      </a:r>
                    </a:p>
                    <a:p>
                      <a:r>
                        <a:rPr lang="en-GB" sz="700" dirty="0"/>
                        <a:t>Allotment</a:t>
                      </a:r>
                    </a:p>
                    <a:p>
                      <a:r>
                        <a:rPr lang="en-GB" sz="700" dirty="0"/>
                        <a:t>Gallery Rebels</a:t>
                      </a:r>
                    </a:p>
                    <a:p>
                      <a:r>
                        <a:rPr lang="en-GB" sz="700" dirty="0"/>
                        <a:t>Hola Mexico!</a:t>
                      </a:r>
                    </a:p>
                    <a:p>
                      <a:r>
                        <a:rPr lang="en-GB" sz="700" dirty="0"/>
                        <a:t>Frozen Kingdoms</a:t>
                      </a:r>
                    </a:p>
                    <a:p>
                      <a:r>
                        <a:rPr lang="en-GB" sz="700" dirty="0"/>
                        <a:t>Pharaohs</a:t>
                      </a:r>
                    </a:p>
                    <a:p>
                      <a:r>
                        <a:rPr lang="en-GB" sz="700" dirty="0"/>
                        <a:t>Scream Machine</a:t>
                      </a:r>
                    </a:p>
                    <a:p>
                      <a:r>
                        <a:rPr lang="en-GB" sz="700" dirty="0"/>
                        <a:t>ID</a:t>
                      </a:r>
                    </a:p>
                    <a:p>
                      <a:r>
                        <a:rPr lang="en-GB" sz="700" dirty="0"/>
                        <a:t>Darwin’s Delights</a:t>
                      </a:r>
                    </a:p>
                    <a:p>
                      <a:endParaRPr lang="en-GB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A Child’s War</a:t>
                      </a:r>
                    </a:p>
                    <a:p>
                      <a:r>
                        <a:rPr lang="en-GB" sz="700" dirty="0" err="1"/>
                        <a:t>Maafa</a:t>
                      </a:r>
                      <a:endParaRPr lang="en-GB" sz="700" dirty="0"/>
                    </a:p>
                    <a:p>
                      <a:r>
                        <a:rPr lang="en-GB" sz="700" dirty="0"/>
                        <a:t>Stargazers</a:t>
                      </a:r>
                    </a:p>
                    <a:p>
                      <a:r>
                        <a:rPr lang="en-GB" sz="700" dirty="0"/>
                        <a:t>Blood Heart</a:t>
                      </a:r>
                    </a:p>
                    <a:p>
                      <a:r>
                        <a:rPr lang="en-GB" sz="700" dirty="0"/>
                        <a:t>Allotment</a:t>
                      </a:r>
                    </a:p>
                    <a:p>
                      <a:r>
                        <a:rPr lang="en-GB" sz="700" dirty="0"/>
                        <a:t>Gallery Rebels</a:t>
                      </a:r>
                    </a:p>
                    <a:p>
                      <a:r>
                        <a:rPr lang="en-GB" sz="700" dirty="0"/>
                        <a:t>Hola Mexico!</a:t>
                      </a:r>
                    </a:p>
                    <a:p>
                      <a:r>
                        <a:rPr lang="en-GB" sz="700" dirty="0"/>
                        <a:t>Frozen Kingdoms</a:t>
                      </a:r>
                    </a:p>
                    <a:p>
                      <a:r>
                        <a:rPr lang="en-GB" sz="700" dirty="0"/>
                        <a:t>Pharaohs</a:t>
                      </a:r>
                    </a:p>
                    <a:p>
                      <a:r>
                        <a:rPr lang="en-GB" sz="700" dirty="0"/>
                        <a:t>Scream Machine</a:t>
                      </a:r>
                    </a:p>
                    <a:p>
                      <a:r>
                        <a:rPr lang="en-GB" sz="700" dirty="0"/>
                        <a:t>ID</a:t>
                      </a:r>
                    </a:p>
                    <a:p>
                      <a:r>
                        <a:rPr lang="en-GB" sz="700" dirty="0"/>
                        <a:t>Darwin’s Delights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180231"/>
                  </a:ext>
                </a:extLst>
              </a:tr>
              <a:tr h="309493">
                <a:tc>
                  <a:txBody>
                    <a:bodyPr/>
                    <a:lstStyle/>
                    <a:p>
                      <a:r>
                        <a:rPr lang="en-GB" sz="700" dirty="0"/>
                        <a:t>Phonic &amp; whole word spelling</a:t>
                      </a:r>
                    </a:p>
                    <a:p>
                      <a:r>
                        <a:rPr lang="en-GB" sz="700" dirty="0"/>
                        <a:t>We will: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>
                          <a:latin typeface="+mn-lt"/>
                        </a:rPr>
                        <a:t>3-4 years</a:t>
                      </a:r>
                    </a:p>
                    <a:p>
                      <a:pPr marL="87313" indent="-87313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some of our print and letter knowledge in our early writing. For example: writing a pretend shopping list that starts at the top of the page; writing ‘m’ for mummy</a:t>
                      </a:r>
                    </a:p>
                    <a:p>
                      <a:pPr marL="87313" indent="-87313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Write some or all of our name</a:t>
                      </a:r>
                    </a:p>
                    <a:p>
                      <a:pPr marL="87313" indent="-87313"/>
                      <a:endParaRPr lang="en-GB" sz="7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7313" indent="-87313"/>
                      <a:r>
                        <a:rPr lang="en-GB" sz="700" b="1" dirty="0">
                          <a:latin typeface="+mn-lt"/>
                        </a:rPr>
                        <a:t>Reception</a:t>
                      </a:r>
                    </a:p>
                    <a:p>
                      <a:pPr marL="87313" indent="-87313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Spell words by identifying the sounds and then writing the sound with letter/s.</a:t>
                      </a:r>
                    </a:p>
                    <a:p>
                      <a:pPr marL="87313" indent="-87313">
                        <a:buFont typeface="Arial" panose="020B0604020202020204" pitchFamily="34" charset="0"/>
                        <a:buChar char="•"/>
                      </a:pPr>
                      <a:endParaRPr lang="en-GB" sz="7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7313" indent="-87313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Write short sentences with words with known sound-letter correspondences using a capital letter and full stop</a:t>
                      </a:r>
                    </a:p>
                    <a:p>
                      <a:pPr marL="87313" indent="-87313"/>
                      <a:endParaRPr lang="en-GB" sz="7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7313" indent="-87313"/>
                      <a:r>
                        <a:rPr lang="en-GB" sz="700" b="1" dirty="0">
                          <a:latin typeface="+mn-lt"/>
                        </a:rPr>
                        <a:t>ELG</a:t>
                      </a:r>
                    </a:p>
                    <a:p>
                      <a:pPr marL="87313" indent="-87313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Spell words by identifying sounds in them and representing the sounds with a letter or letters</a:t>
                      </a:r>
                    </a:p>
                    <a:p>
                      <a:pPr marL="87313" indent="-87313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Write simple phrases and sentences that can be read by others</a:t>
                      </a:r>
                    </a:p>
                    <a:p>
                      <a:pPr marL="87313" indent="-87313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Hold a pencil effectively in preparation for fluent writing – using the tripod grip in almost all cases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dirty="0">
                          <a:latin typeface="+mn-lt"/>
                        </a:rPr>
                        <a:t>Spell words containing each of the 40+ phonemes taught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dirty="0">
                          <a:latin typeface="+mn-lt"/>
                        </a:rPr>
                        <a:t>Spell common exception words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dirty="0">
                          <a:latin typeface="+mn-lt"/>
                        </a:rPr>
                        <a:t>Spell the days of the week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dirty="0">
                          <a:latin typeface="+mn-lt"/>
                        </a:rPr>
                        <a:t>Name the letters of the alphabet in order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dirty="0">
                          <a:latin typeface="+mn-lt"/>
                        </a:rPr>
                        <a:t>Use letter names to distinguish between alternative spellings of the same sound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dirty="0">
                          <a:latin typeface="+mn-lt"/>
                        </a:rPr>
                        <a:t>Spell words with simple phoneme/grapheme correspondence accurately e.g. cat, dog, red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dirty="0">
                          <a:latin typeface="+mn-lt"/>
                        </a:rPr>
                        <a:t>Make phonetically plausible attempts at writing longer words using dominant phonemes and common grapheme representations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Segment spoken words into phonemes and represent these by graphemes, spelling many correctly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Learn new ways of spelling phonemes for which one or more spellings are already known and learn some words with each spelling, including a few common homophones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Learn to spell common exception words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Distinguish between homophones and near homophones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Spell further homophones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Spell words that are often misspelt (see Appendix 1 of Primary National Curriculum in England pp 49-73)</a:t>
                      </a:r>
                    </a:p>
                    <a:p>
                      <a:endParaRPr lang="en-GB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Spell some words with silent letters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Continue to distinguish between homophones and other words which are often confused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knowledge of morphology and etymology in spelling and understand that the spelling of some words needs to be learnt specifically, as listed in Appendix 1 </a:t>
                      </a: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of Primary National Curriculum in England pp 49-73</a:t>
                      </a:r>
                      <a:endParaRPr lang="en-GB" sz="700" dirty="0"/>
                    </a:p>
                    <a:p>
                      <a:endParaRPr lang="en-GB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Spell some words with silent letters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Continue to distinguish between homophones and other words which are often confused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knowledge of morphology and etymology in spelling and understand that the spelling of some words needs to be learnt specifically, as listed in Appendix 1 </a:t>
                      </a: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of Primary National Curriculum in England pp 49-73</a:t>
                      </a:r>
                      <a:endParaRPr lang="en-GB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762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54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Diagonal Corners Rounded 2">
            <a:extLst>
              <a:ext uri="{FF2B5EF4-FFF2-40B4-BE49-F238E27FC236}">
                <a16:creationId xmlns:a16="http://schemas.microsoft.com/office/drawing/2014/main" id="{5521ED06-D656-4C42-8B9D-B2950B3D7177}"/>
              </a:ext>
            </a:extLst>
          </p:cNvPr>
          <p:cNvSpPr/>
          <p:nvPr/>
        </p:nvSpPr>
        <p:spPr>
          <a:xfrm>
            <a:off x="133190" y="219102"/>
            <a:ext cx="11925620" cy="6419796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760D6CD-4669-A3F8-89E6-AD77B17F39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486076"/>
              </p:ext>
            </p:extLst>
          </p:nvPr>
        </p:nvGraphicFramePr>
        <p:xfrm>
          <a:off x="518685" y="487680"/>
          <a:ext cx="11437513" cy="534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669">
                  <a:extLst>
                    <a:ext uri="{9D8B030D-6E8A-4147-A177-3AD203B41FA5}">
                      <a16:colId xmlns:a16="http://schemas.microsoft.com/office/drawing/2014/main" val="162397157"/>
                    </a:ext>
                  </a:extLst>
                </a:gridCol>
                <a:gridCol w="1949204">
                  <a:extLst>
                    <a:ext uri="{9D8B030D-6E8A-4147-A177-3AD203B41FA5}">
                      <a16:colId xmlns:a16="http://schemas.microsoft.com/office/drawing/2014/main" val="831776849"/>
                    </a:ext>
                  </a:extLst>
                </a:gridCol>
                <a:gridCol w="1716528">
                  <a:extLst>
                    <a:ext uri="{9D8B030D-6E8A-4147-A177-3AD203B41FA5}">
                      <a16:colId xmlns:a16="http://schemas.microsoft.com/office/drawing/2014/main" val="430856520"/>
                    </a:ext>
                  </a:extLst>
                </a:gridCol>
                <a:gridCol w="1716528">
                  <a:extLst>
                    <a:ext uri="{9D8B030D-6E8A-4147-A177-3AD203B41FA5}">
                      <a16:colId xmlns:a16="http://schemas.microsoft.com/office/drawing/2014/main" val="4139574868"/>
                    </a:ext>
                  </a:extLst>
                </a:gridCol>
                <a:gridCol w="1716528">
                  <a:extLst>
                    <a:ext uri="{9D8B030D-6E8A-4147-A177-3AD203B41FA5}">
                      <a16:colId xmlns:a16="http://schemas.microsoft.com/office/drawing/2014/main" val="2703358114"/>
                    </a:ext>
                  </a:extLst>
                </a:gridCol>
                <a:gridCol w="1716528">
                  <a:extLst>
                    <a:ext uri="{9D8B030D-6E8A-4147-A177-3AD203B41FA5}">
                      <a16:colId xmlns:a16="http://schemas.microsoft.com/office/drawing/2014/main" val="729848673"/>
                    </a:ext>
                  </a:extLst>
                </a:gridCol>
                <a:gridCol w="1716528">
                  <a:extLst>
                    <a:ext uri="{9D8B030D-6E8A-4147-A177-3AD203B41FA5}">
                      <a16:colId xmlns:a16="http://schemas.microsoft.com/office/drawing/2014/main" val="2530386301"/>
                    </a:ext>
                  </a:extLst>
                </a:gridCol>
              </a:tblGrid>
              <a:tr h="24839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Year 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Year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Year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Year 3 and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Year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Year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082294"/>
                  </a:ext>
                </a:extLst>
              </a:tr>
              <a:tr h="248395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Other word building spelling </a:t>
                      </a:r>
                    </a:p>
                    <a:p>
                      <a:pPr algn="ctr"/>
                      <a:r>
                        <a:rPr lang="en-GB" sz="700" dirty="0"/>
                        <a:t>We will: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the spelling rule for adding –s or –es as the plural marker for nouns and the third person singular marker for verbs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the prefix un-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– </a:t>
                      </a:r>
                      <a:r>
                        <a:rPr lang="en-GB" sz="700" dirty="0" err="1"/>
                        <a:t>ing</a:t>
                      </a:r>
                      <a:r>
                        <a:rPr lang="en-GB" sz="700" dirty="0"/>
                        <a:t>, -er and –</a:t>
                      </a:r>
                      <a:r>
                        <a:rPr lang="en-GB" sz="700" dirty="0" err="1"/>
                        <a:t>est</a:t>
                      </a:r>
                      <a:r>
                        <a:rPr lang="en-GB" sz="700" dirty="0"/>
                        <a:t> where no change is needed in the spelling of root words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Apply simple spelling rules and guidance from Appendix 1 </a:t>
                      </a: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of Primary National Curriculum in England pp 49-73</a:t>
                      </a:r>
                      <a:endParaRPr lang="en-GB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Learning to use the possessive apostrophe (singular)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Learn to spell more words with contracted forms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Add suffixes to spell longer word, including – </a:t>
                      </a:r>
                      <a:r>
                        <a:rPr lang="en-GB" sz="700" dirty="0" err="1"/>
                        <a:t>ment</a:t>
                      </a:r>
                      <a:r>
                        <a:rPr lang="en-GB" sz="700" dirty="0"/>
                        <a:t>, -ness, -</a:t>
                      </a:r>
                      <a:r>
                        <a:rPr lang="en-GB" sz="700" dirty="0" err="1"/>
                        <a:t>ful</a:t>
                      </a:r>
                      <a:r>
                        <a:rPr lang="en-GB" sz="700" dirty="0"/>
                        <a:t>, -less , -</a:t>
                      </a:r>
                      <a:r>
                        <a:rPr lang="en-GB" sz="700" dirty="0" err="1"/>
                        <a:t>ly</a:t>
                      </a:r>
                      <a:endParaRPr lang="en-GB" sz="7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Show awareness of silent letters in spelling </a:t>
                      </a:r>
                      <a:r>
                        <a:rPr lang="en-GB" sz="700" dirty="0" err="1"/>
                        <a:t>eg</a:t>
                      </a:r>
                      <a:r>
                        <a:rPr lang="en-GB" sz="700" dirty="0"/>
                        <a:t> knight, write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Use-le ending as the most common spelling for this sound at the end of words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Apply spelling rules and guidelines from Appendix 1 </a:t>
                      </a: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of Primary National Curriculum in England pp 49-73</a:t>
                      </a:r>
                      <a:endParaRPr lang="en-GB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further prefixes and suffixes and understand how to add them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Place the possessive apostrophe accurately in words with regular plurals and in words with irregular plurals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the first 2 or 3 letters of a word to check its spelling in a dictionary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Use further prefixes and suffixes and understand the guidance for adding them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Use dictionaries to check the spelling and meaning of words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Use the first 3 or 4 letters of a word to check spelling, meaning or both of these in a dictionary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Use further prefixes and suffixes and understand the guidance for adding them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Use dictionaries to check the spelling and meaning of words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Use the first 3 or 4 letters of a word to check spelling, meaning or both of these in a dictionary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323493"/>
                  </a:ext>
                </a:extLst>
              </a:tr>
              <a:tr h="248395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Transcription</a:t>
                      </a:r>
                    </a:p>
                    <a:p>
                      <a:pPr algn="ctr"/>
                      <a:r>
                        <a:rPr lang="en-GB" sz="700" dirty="0"/>
                        <a:t>We will: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Write from memory simple sentences dictated by the teacher that include words using the GPCs and common exceptions words taught so far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/>
                        <a:t>Write from memory simple sentences dictated by the teacher that include words using the GPCs and common exceptions words taught so far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/>
                        <a:t>Write from memory simple sentences, dictated by the teacher, that include words and punctuation taught so far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605485"/>
                  </a:ext>
                </a:extLst>
              </a:tr>
              <a:tr h="248395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Handwriting </a:t>
                      </a:r>
                    </a:p>
                    <a:p>
                      <a:pPr algn="ctr"/>
                      <a:r>
                        <a:rPr lang="en-GB" sz="700" dirty="0"/>
                        <a:t>We will: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b="1" dirty="0">
                          <a:latin typeface="+mn-lt"/>
                        </a:rPr>
                        <a:t>3-4 years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Write some letters accurately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one-handed tools and equipment, for example, making snips in paper with scissors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a comfortable grip with good control when holding pens and pencils</a:t>
                      </a:r>
                    </a:p>
                    <a:p>
                      <a:pPr algn="l"/>
                      <a:endParaRPr lang="en-GB" sz="700" b="0" dirty="0">
                        <a:latin typeface="+mn-lt"/>
                      </a:endParaRPr>
                    </a:p>
                    <a:p>
                      <a:pPr algn="l"/>
                      <a:r>
                        <a:rPr lang="en-GB" sz="700" b="1" dirty="0">
                          <a:latin typeface="+mn-lt"/>
                        </a:rPr>
                        <a:t>Reception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 lower-case and capital letters correctly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our small motor skills so that we can use a range of tools competently, safely and confidently. Suggested tools: pencils for drawing and writing, paintbrushes, scissors, knives, forks and spoons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the foundations of a handwriting style which is fast, accurate and efficient</a:t>
                      </a:r>
                      <a:endParaRPr lang="en-GB" sz="700" b="0" dirty="0">
                        <a:latin typeface="+mn-lt"/>
                      </a:endParaRPr>
                    </a:p>
                    <a:p>
                      <a:pPr algn="l"/>
                      <a:endParaRPr lang="en-GB" sz="700" b="0" dirty="0">
                        <a:latin typeface="+mn-lt"/>
                      </a:endParaRPr>
                    </a:p>
                    <a:p>
                      <a:pPr algn="l"/>
                      <a:r>
                        <a:rPr lang="en-GB" sz="700" b="1" dirty="0">
                          <a:latin typeface="+mn-lt"/>
                        </a:rPr>
                        <a:t>ELG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Write recognisable letters, most of which are correctly formed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Hold a pencil effectively in preparation for fluent writing – using the tripod grip in almost all cases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Sit correctly at a table, holding a pencil comfortably and correctly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Begin to form lower case letters in the correct direction, starting and finishing in the right place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Form capital letters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Form digits 0-9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Understand which letters belong to which handwriting “family” and to practise these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Produce recognisable letters and words to convey meaning</a:t>
                      </a:r>
                    </a:p>
                    <a:p>
                      <a:pPr algn="l"/>
                      <a:endParaRPr lang="en-GB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Form lower case letters of the correct size relative to one another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Start using some of the diagonal and horizontal strokes needed to join letters and understand which letters, when adjacent to one another, are best left </a:t>
                      </a:r>
                      <a:r>
                        <a:rPr lang="en-GB" sz="700" dirty="0" err="1"/>
                        <a:t>unjoined</a:t>
                      </a:r>
                      <a:endParaRPr lang="en-GB" sz="7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Write capital letters and digits of the correct size, orientation and relationship to one another and to lower case letters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spacing between words that reflects the size of the letters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the diagonal and horizontal strokes needed to join letters and understand which letters, when adjacent to one another, are best left </a:t>
                      </a:r>
                      <a:r>
                        <a:rPr lang="en-GB" sz="700" dirty="0" err="1"/>
                        <a:t>unjoined</a:t>
                      </a:r>
                      <a:endParaRPr lang="en-GB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Choose which shape of a letter to use when given choices and deciding whether or not to join specific letters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Choose the writing implement that is best suited  for a task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Choose which shape of a letter to use when given choices and deciding whether or not to join specific letters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Choose the writing implement that is best suited  for a task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442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8956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Rounded 1">
            <a:extLst>
              <a:ext uri="{FF2B5EF4-FFF2-40B4-BE49-F238E27FC236}">
                <a16:creationId xmlns:a16="http://schemas.microsoft.com/office/drawing/2014/main" id="{E3550988-245C-494F-B5F1-DCACCA44AE54}"/>
              </a:ext>
            </a:extLst>
          </p:cNvPr>
          <p:cNvSpPr/>
          <p:nvPr/>
        </p:nvSpPr>
        <p:spPr>
          <a:xfrm>
            <a:off x="133190" y="60517"/>
            <a:ext cx="11925620" cy="6570070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D7CD733-C79F-5938-3E22-E6E224E1F0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749578"/>
              </p:ext>
            </p:extLst>
          </p:nvPr>
        </p:nvGraphicFramePr>
        <p:xfrm>
          <a:off x="443760" y="535744"/>
          <a:ext cx="11437512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3202">
                  <a:extLst>
                    <a:ext uri="{9D8B030D-6E8A-4147-A177-3AD203B41FA5}">
                      <a16:colId xmlns:a16="http://schemas.microsoft.com/office/drawing/2014/main" val="3907464471"/>
                    </a:ext>
                  </a:extLst>
                </a:gridCol>
                <a:gridCol w="1782385">
                  <a:extLst>
                    <a:ext uri="{9D8B030D-6E8A-4147-A177-3AD203B41FA5}">
                      <a16:colId xmlns:a16="http://schemas.microsoft.com/office/drawing/2014/main" val="2593160455"/>
                    </a:ext>
                  </a:extLst>
                </a:gridCol>
                <a:gridCol w="1782385">
                  <a:extLst>
                    <a:ext uri="{9D8B030D-6E8A-4147-A177-3AD203B41FA5}">
                      <a16:colId xmlns:a16="http://schemas.microsoft.com/office/drawing/2014/main" val="1745665129"/>
                    </a:ext>
                  </a:extLst>
                </a:gridCol>
                <a:gridCol w="1782385">
                  <a:extLst>
                    <a:ext uri="{9D8B030D-6E8A-4147-A177-3AD203B41FA5}">
                      <a16:colId xmlns:a16="http://schemas.microsoft.com/office/drawing/2014/main" val="3800718014"/>
                    </a:ext>
                  </a:extLst>
                </a:gridCol>
                <a:gridCol w="1782385">
                  <a:extLst>
                    <a:ext uri="{9D8B030D-6E8A-4147-A177-3AD203B41FA5}">
                      <a16:colId xmlns:a16="http://schemas.microsoft.com/office/drawing/2014/main" val="1220582233"/>
                    </a:ext>
                  </a:extLst>
                </a:gridCol>
                <a:gridCol w="1782385">
                  <a:extLst>
                    <a:ext uri="{9D8B030D-6E8A-4147-A177-3AD203B41FA5}">
                      <a16:colId xmlns:a16="http://schemas.microsoft.com/office/drawing/2014/main" val="1710485005"/>
                    </a:ext>
                  </a:extLst>
                </a:gridCol>
                <a:gridCol w="1782385">
                  <a:extLst>
                    <a:ext uri="{9D8B030D-6E8A-4147-A177-3AD203B41FA5}">
                      <a16:colId xmlns:a16="http://schemas.microsoft.com/office/drawing/2014/main" val="215921940"/>
                    </a:ext>
                  </a:extLst>
                </a:gridCol>
              </a:tblGrid>
              <a:tr h="24839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Year 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Year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Year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Year 3 and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Year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Year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726757"/>
                  </a:ext>
                </a:extLst>
              </a:tr>
              <a:tr h="248395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Contexts for Writing </a:t>
                      </a:r>
                    </a:p>
                    <a:p>
                      <a:pPr algn="ctr"/>
                      <a:r>
                        <a:rPr lang="en-GB" sz="700" dirty="0"/>
                        <a:t>We will: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>
                          <a:latin typeface="+mn-lt"/>
                        </a:rPr>
                        <a:t>3-4 years</a:t>
                      </a:r>
                    </a:p>
                    <a:p>
                      <a:endParaRPr lang="en-GB" sz="700" b="1" dirty="0">
                        <a:latin typeface="+mn-lt"/>
                      </a:endParaRPr>
                    </a:p>
                    <a:p>
                      <a:r>
                        <a:rPr lang="en-GB" sz="700" b="1" dirty="0">
                          <a:latin typeface="+mn-lt"/>
                        </a:rPr>
                        <a:t>Reception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Write short sentences with words with known sound-letter correspondences using a capital letter and full stop</a:t>
                      </a:r>
                    </a:p>
                    <a:p>
                      <a:r>
                        <a:rPr lang="en-GB" sz="700" b="1" dirty="0">
                          <a:latin typeface="+mn-lt"/>
                        </a:rPr>
                        <a:t>ELG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Write simple phrases and sentences that can be read by others.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Write narratives about personal experiences and those of others (real and fictional)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Write about real events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Write poetry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Write for different purposes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Write narratives about personal experiences and those of others (real and fictional)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Write about real events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Write poetry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Write for different purposes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Discuss writing similar to that which we are planning to write in order to understand and learn from its structure, vocabulary and grammar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Identify the audience for and purpose of the writing, selecting the appropriate form and using other similar writing as models for our own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In writing narratives, consider how authors have developed characters and settings in what pupils have read, listened to or seen performed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Identify the audience for and purpose of the writing, selecting the appropriate form and using other similar writing as models for our own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In writing narratives, consider how authors have developed characters and settings in what pupils have read, listened to or seen performed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354970"/>
                  </a:ext>
                </a:extLst>
              </a:tr>
              <a:tr h="248395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Planning Writing</a:t>
                      </a:r>
                    </a:p>
                    <a:p>
                      <a:pPr algn="ctr"/>
                      <a:r>
                        <a:rPr lang="en-GB" sz="700" dirty="0"/>
                        <a:t>We will: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b="1" dirty="0"/>
                        <a:t>Reception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Articulate </a:t>
                      </a:r>
                      <a:r>
                        <a:rPr lang="en-GB" sz="700" b="0" dirty="0"/>
                        <a:t>our ideas and thoughts in well-formed sentences (C&amp;L)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Connect one idea or action to another using a range of connectives (C&amp;L)</a:t>
                      </a:r>
                    </a:p>
                    <a:p>
                      <a:pPr algn="l"/>
                      <a:endParaRPr lang="en-GB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Say out loud what we are going to write about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Compose a sentence orally before writing 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Plan or say out loud what we are going to write about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Discuss and record ideas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Compose and rehearse sentences orally (including dialogue), progressively building a varied and rich vocabulary and an increasing range of sentence structures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Note and develop initial ideas, drawing on reading and research where necessary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Note and develop initial ideas, drawing on reading and research where necessary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200067"/>
                  </a:ext>
                </a:extLst>
              </a:tr>
              <a:tr h="248395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Drafting Writing</a:t>
                      </a:r>
                    </a:p>
                    <a:p>
                      <a:pPr algn="ctr"/>
                      <a:r>
                        <a:rPr lang="en-GB" sz="700" dirty="0"/>
                        <a:t>We will: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b="1" dirty="0"/>
                        <a:t>Reception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Articulate our ideas and thoughts in well-formed sentences. (C&amp;L)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Connect one idea or action to another using a range of connectives. (C&amp;L)</a:t>
                      </a:r>
                    </a:p>
                    <a:p>
                      <a:pPr algn="l"/>
                      <a:endParaRPr lang="en-GB" sz="700" dirty="0"/>
                    </a:p>
                    <a:p>
                      <a:endParaRPr lang="en-GB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Sequence sentences to form short narratives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Write down ideas and/or key words, including new vocabulary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Encapsulate what we want to say, sentence by sentence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Organise paragraphs around a theme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In narratives, create settings, characters and plot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In non-narrative material, use simple organisational devices (headings and subheadings)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Select appropriate grammar and vocabulary, understanding how such choices can change and enhance meaning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In narratives, describe settings, characters and atmosphere and integrate dialogue to convey character and advance the action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Precis longer passages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a wide range of devices to build cohesion within and across paragraphs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further organisational and presentational devices to structure text and to guide the reader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Select appropriate grammar and vocabulary, understanding how such choices can change and enhance meaning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In narratives, describe settings, characters and atmosphere and integrate dialogue to convey character and advance the action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Precis longer passages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a wide range of devices to build cohesion within and across paragraphs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further organisational and presentational devices to structure text and to guide the reader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4191625"/>
                  </a:ext>
                </a:extLst>
              </a:tr>
              <a:tr h="248395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Editing Writing</a:t>
                      </a:r>
                    </a:p>
                    <a:p>
                      <a:pPr algn="ctr"/>
                      <a:r>
                        <a:rPr lang="en-GB" sz="700" dirty="0"/>
                        <a:t>We will: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>
                          <a:latin typeface="+mn-lt"/>
                        </a:rPr>
                        <a:t>3-4 years</a:t>
                      </a:r>
                    </a:p>
                    <a:p>
                      <a:endParaRPr lang="en-GB" sz="700" b="1" dirty="0">
                        <a:latin typeface="+mn-lt"/>
                      </a:endParaRPr>
                    </a:p>
                    <a:p>
                      <a:r>
                        <a:rPr lang="en-GB" sz="700" b="1" dirty="0">
                          <a:latin typeface="+mn-lt"/>
                        </a:rPr>
                        <a:t>Reception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 what we have written to check that it makes sense</a:t>
                      </a:r>
                    </a:p>
                    <a:p>
                      <a:endParaRPr lang="en-GB" sz="700" b="0" dirty="0">
                        <a:latin typeface="+mn-lt"/>
                      </a:endParaRPr>
                    </a:p>
                    <a:p>
                      <a:r>
                        <a:rPr lang="en-GB" sz="700" b="1" dirty="0">
                          <a:latin typeface="+mn-lt"/>
                        </a:rPr>
                        <a:t>ELG</a:t>
                      </a:r>
                    </a:p>
                    <a:p>
                      <a:pPr algn="ctr"/>
                      <a:endParaRPr lang="en-GB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Re-read what we have written to check that it makes sense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Discuss what we have written with the teacher or other pupils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Evaluate our writing with the teacher and other pupils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Re-read to check that our writing mases sense and that verbs to indicate time are used correctly and consistently, including verbs in the continuous forms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Assess the effectives of our own and others’ writing and suggest improvements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Propose changes to grammar and vocabulary to improve consistency, including the accurate use of pronouns in sentences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Proofread for spelling and punctuation errors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Assess the effectives of our own and others’ writing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Propose changes to vocabulary, grammar and punctuation to enhance effects and clarify meaning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Ensure the consistent and correct use of tense throughout the piece of writing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Ensure correct subject and verb agreement when using singular and plural, distinguishing between the language of speech &amp; writing and choosing the appropriate register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Proofread for spelling and punctuation errors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Assess the effectives of our own and others’ writing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Propose changes to vocabulary, grammar and punctuation to enhance effects and clarify meaning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Ensure the consistent and correct use of tense throughout the piece of writing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Ensure correct subject and verb agreement when using singular and plural, distinguishing between the language of speech &amp; writing and choosing the appropriate register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Proofread for spelling and punctuation errors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849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0934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Diagonal Corners Rounded 6">
            <a:extLst>
              <a:ext uri="{FF2B5EF4-FFF2-40B4-BE49-F238E27FC236}">
                <a16:creationId xmlns:a16="http://schemas.microsoft.com/office/drawing/2014/main" id="{5787928B-5CAC-4DF9-B40F-6C5D872E74D3}"/>
              </a:ext>
            </a:extLst>
          </p:cNvPr>
          <p:cNvSpPr/>
          <p:nvPr/>
        </p:nvSpPr>
        <p:spPr>
          <a:xfrm>
            <a:off x="133190" y="202252"/>
            <a:ext cx="11925620" cy="6453496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2C7FF7A-B42A-37A3-AADE-EC96185E31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937200"/>
              </p:ext>
            </p:extLst>
          </p:nvPr>
        </p:nvGraphicFramePr>
        <p:xfrm>
          <a:off x="456540" y="510567"/>
          <a:ext cx="11437512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098">
                  <a:extLst>
                    <a:ext uri="{9D8B030D-6E8A-4147-A177-3AD203B41FA5}">
                      <a16:colId xmlns:a16="http://schemas.microsoft.com/office/drawing/2014/main" val="781229664"/>
                    </a:ext>
                  </a:extLst>
                </a:gridCol>
                <a:gridCol w="1761069">
                  <a:extLst>
                    <a:ext uri="{9D8B030D-6E8A-4147-A177-3AD203B41FA5}">
                      <a16:colId xmlns:a16="http://schemas.microsoft.com/office/drawing/2014/main" val="464838179"/>
                    </a:ext>
                  </a:extLst>
                </a:gridCol>
                <a:gridCol w="1761069">
                  <a:extLst>
                    <a:ext uri="{9D8B030D-6E8A-4147-A177-3AD203B41FA5}">
                      <a16:colId xmlns:a16="http://schemas.microsoft.com/office/drawing/2014/main" val="1422998629"/>
                    </a:ext>
                  </a:extLst>
                </a:gridCol>
                <a:gridCol w="1761069">
                  <a:extLst>
                    <a:ext uri="{9D8B030D-6E8A-4147-A177-3AD203B41FA5}">
                      <a16:colId xmlns:a16="http://schemas.microsoft.com/office/drawing/2014/main" val="4097928201"/>
                    </a:ext>
                  </a:extLst>
                </a:gridCol>
                <a:gridCol w="1761069">
                  <a:extLst>
                    <a:ext uri="{9D8B030D-6E8A-4147-A177-3AD203B41FA5}">
                      <a16:colId xmlns:a16="http://schemas.microsoft.com/office/drawing/2014/main" val="2479628128"/>
                    </a:ext>
                  </a:extLst>
                </a:gridCol>
                <a:gridCol w="1761069">
                  <a:extLst>
                    <a:ext uri="{9D8B030D-6E8A-4147-A177-3AD203B41FA5}">
                      <a16:colId xmlns:a16="http://schemas.microsoft.com/office/drawing/2014/main" val="874004564"/>
                    </a:ext>
                  </a:extLst>
                </a:gridCol>
                <a:gridCol w="1761069">
                  <a:extLst>
                    <a:ext uri="{9D8B030D-6E8A-4147-A177-3AD203B41FA5}">
                      <a16:colId xmlns:a16="http://schemas.microsoft.com/office/drawing/2014/main" val="370848134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Year 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Year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Year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Year 3 and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Year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Year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26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Performing Writing</a:t>
                      </a:r>
                    </a:p>
                    <a:p>
                      <a:pPr algn="ctr"/>
                      <a:r>
                        <a:rPr lang="en-GB" sz="700" dirty="0"/>
                        <a:t>We will: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Read our writing aloud clearly enough to be heard by our peers and our teacher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Read aloud what we have written with appropriate intonation to make the meaning clear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Read our own writing aloud, to a group or the whole class, using appropriate intonation and controlling the tone and volume so that the meaning is clear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Perform our own composition, using appropriate intonation, volume and movement so that meaning is clear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Perform our own composition, using appropriate intonation, volume and movement so that meaning is clear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1909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Vocabulary</a:t>
                      </a:r>
                    </a:p>
                    <a:p>
                      <a:pPr algn="ctr"/>
                      <a:r>
                        <a:rPr lang="en-GB" sz="700" dirty="0"/>
                        <a:t>We will: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Leave spaces between words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Join words and joining clauses using “and”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familiar adjectives to add detail e.g. red apple, bad wolf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expanded noun phrases to describe and specify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Attempt some varied vocab and use some varied sentence openings e.g. time connectives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Extend the range of sentences with more than one clause by using a wider range of conjunction, including when, if, because, although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Choose nouns or pronouns appropriately for clarity and cohesion and to avoid repetition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a thesaurus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expanded noun phrases to convey complicated information concisely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modal verbs or adverbs to indicate degrees of possibility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a thesaurus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expanded noun phrases to convey complicated information concisely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modal verbs or adverbs to indicate degrees of possibility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8809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Grammar</a:t>
                      </a:r>
                    </a:p>
                    <a:p>
                      <a:pPr algn="ctr"/>
                      <a:r>
                        <a:rPr lang="en-GB" sz="700" dirty="0"/>
                        <a:t>We will: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regular plural noun suffixes (-s, -es)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verb suffixes where the root word is unchanged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the –un prefix to change meaning of adjectives/adverbs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Combine words to make sentences, including using and sequencing sentences to form short narratives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Separate words with spaces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sentence demarcation (.!?)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capital letters for names and pronoun 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coordination (using or, and, or but)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commas in lists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sentences with different forms: statement, question, exclamation, command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subordinate (using when, if, that, or because)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apostrophes for omission and singular possession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the present and past tenses correctly and consistently including adverbs, adjectives to add interest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some features of written Standard English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Learn how to use selected grammar for Year 2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and understand grammatical terminology when discussing writing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to present perfect form of verbs in contrast to the past tense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Form nouns using prefixes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the correct form of a or an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word families  based on common words (solve, solution, dissolve, insoluble)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fronted adverbials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conjunctions, adverbs and prepositions to express time and clause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Learn, use and understand the grammatical terminology in English Appendix 2 (from Primary National Curriculum in England) accurately and appropriately when discussing our writing and reading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the perfect form of verbs to mark relationships of time and cause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relative clauses beginning with who, which, when, whose, that or with an implied (</a:t>
                      </a:r>
                      <a:r>
                        <a:rPr lang="en-GB" sz="700" dirty="0" err="1"/>
                        <a:t>ie</a:t>
                      </a:r>
                      <a:r>
                        <a:rPr lang="en-GB" sz="700" dirty="0"/>
                        <a:t> omitted) relative pronoun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Convert nouns or adjectives into verbs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verb prefixes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devices to build cohesion, including adverbials of time, place and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Recognise vocabulary and structures that are appropriate for formal speech and writing, including subjunctive forms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passive verbs to affect the presentation of information in a sentence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the perfect form of verbs to mark relationships of time and clause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Understand and use differences in information and formal language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Understand synonyms and antonyms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further cohesive devices such as grammatical connections and adverbials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ellipsis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2097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Punctuation</a:t>
                      </a:r>
                    </a:p>
                    <a:p>
                      <a:pPr algn="ctr"/>
                      <a:r>
                        <a:rPr lang="en-GB" sz="700" dirty="0"/>
                        <a:t>We will: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Begin to punctuate sentences using a capital letter and a full stop, question mark or exclamation mark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a capital letter for names of people, places, the days of the week, and the personal pronoun 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Develop understanding by learning how to use familiar and new punctuation correctly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full stops and capital letters and question marks use sentence demarcation CL . ?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exclamation marks and commas in a list. Use apostrophes for contracted form and for possession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commas after fronted adverbials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Indicate possession by using the possessive apostrophe with singular and plural nouns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and punctuate direct speech (including punctuation within and surrounding inverted commas)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commas to clarify meaning or avoid ambiguity in writing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brackets, dashes or commas to indicate parenthesis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hyphens to avoid ambiguity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semicolons, colons or dashes to mark boundaries between independent clauses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Use a colon to introduce a list punctuating bullet points consistently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8185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6442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Diagonal Corners Rounded 2">
            <a:extLst>
              <a:ext uri="{FF2B5EF4-FFF2-40B4-BE49-F238E27FC236}">
                <a16:creationId xmlns:a16="http://schemas.microsoft.com/office/drawing/2014/main" id="{81D351D4-9BDF-AE04-AD99-87682D0168C6}"/>
              </a:ext>
            </a:extLst>
          </p:cNvPr>
          <p:cNvSpPr/>
          <p:nvPr/>
        </p:nvSpPr>
        <p:spPr>
          <a:xfrm>
            <a:off x="133190" y="202252"/>
            <a:ext cx="11925620" cy="2989356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779971B-DF41-B8FD-29ED-9541530F2A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869476"/>
              </p:ext>
            </p:extLst>
          </p:nvPr>
        </p:nvGraphicFramePr>
        <p:xfrm>
          <a:off x="539262" y="489194"/>
          <a:ext cx="11437516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9584">
                  <a:extLst>
                    <a:ext uri="{9D8B030D-6E8A-4147-A177-3AD203B41FA5}">
                      <a16:colId xmlns:a16="http://schemas.microsoft.com/office/drawing/2014/main" val="2827493091"/>
                    </a:ext>
                  </a:extLst>
                </a:gridCol>
                <a:gridCol w="1776322">
                  <a:extLst>
                    <a:ext uri="{9D8B030D-6E8A-4147-A177-3AD203B41FA5}">
                      <a16:colId xmlns:a16="http://schemas.microsoft.com/office/drawing/2014/main" val="1655548142"/>
                    </a:ext>
                  </a:extLst>
                </a:gridCol>
                <a:gridCol w="1776322">
                  <a:extLst>
                    <a:ext uri="{9D8B030D-6E8A-4147-A177-3AD203B41FA5}">
                      <a16:colId xmlns:a16="http://schemas.microsoft.com/office/drawing/2014/main" val="650087673"/>
                    </a:ext>
                  </a:extLst>
                </a:gridCol>
                <a:gridCol w="1776322">
                  <a:extLst>
                    <a:ext uri="{9D8B030D-6E8A-4147-A177-3AD203B41FA5}">
                      <a16:colId xmlns:a16="http://schemas.microsoft.com/office/drawing/2014/main" val="310417575"/>
                    </a:ext>
                  </a:extLst>
                </a:gridCol>
                <a:gridCol w="1776322">
                  <a:extLst>
                    <a:ext uri="{9D8B030D-6E8A-4147-A177-3AD203B41FA5}">
                      <a16:colId xmlns:a16="http://schemas.microsoft.com/office/drawing/2014/main" val="1209790980"/>
                    </a:ext>
                  </a:extLst>
                </a:gridCol>
                <a:gridCol w="1776322">
                  <a:extLst>
                    <a:ext uri="{9D8B030D-6E8A-4147-A177-3AD203B41FA5}">
                      <a16:colId xmlns:a16="http://schemas.microsoft.com/office/drawing/2014/main" val="1038826613"/>
                    </a:ext>
                  </a:extLst>
                </a:gridCol>
                <a:gridCol w="1776322">
                  <a:extLst>
                    <a:ext uri="{9D8B030D-6E8A-4147-A177-3AD203B41FA5}">
                      <a16:colId xmlns:a16="http://schemas.microsoft.com/office/drawing/2014/main" val="35502452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Year 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Year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Year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Year 3 and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Year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Year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4728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Grammatical Terminology</a:t>
                      </a:r>
                    </a:p>
                    <a:p>
                      <a:pPr algn="ctr"/>
                      <a:r>
                        <a:rPr lang="en-GB" sz="700" dirty="0"/>
                        <a:t>We will learn the meaning of: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Letter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Capital letter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Word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Sentence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Full stop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Letter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Capital letter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Word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Singular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Plural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Sentence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Punctuation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Full stop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Question mark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Exclamation mark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Noun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Noun phrase statement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Question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Exclamation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Command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Compound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Adjective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Verb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Suffix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Adverb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Tense (past, present)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Apostrophe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Comma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Adverb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Preposition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Conjunction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Word family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Prefix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Clause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Subordinate clause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Direct speech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Consonant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Vowel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Inverted commas (or speech marks)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Determiner (Year 4)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Pronoun (Year 4)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Possessive pronoun adverbial (Year 4)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7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Modal verb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Relative pronoun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Relative clause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Parenthesis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Bracket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Dash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Cohesion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Ambiguity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Subject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Object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Active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Passive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Synonym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Antonym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Ellipsis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Hyphen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Colon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Semi-colon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Bullet Points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65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6731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a158a6a-454f-4afe-a7d4-2c9353e6d01f">
      <Terms xmlns="http://schemas.microsoft.com/office/infopath/2007/PartnerControls"/>
    </lcf76f155ced4ddcb4097134ff3c332f>
    <TaxCatchAll xmlns="27710824-13d0-4ff0-80b4-1133d42a801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2EC87B58BD7A41A7D69ADEBD652E78" ma:contentTypeVersion="19" ma:contentTypeDescription="Create a new document." ma:contentTypeScope="" ma:versionID="7192b864e97135bb3230d0076345bd74">
  <xsd:schema xmlns:xsd="http://www.w3.org/2001/XMLSchema" xmlns:xs="http://www.w3.org/2001/XMLSchema" xmlns:p="http://schemas.microsoft.com/office/2006/metadata/properties" xmlns:ns2="6a158a6a-454f-4afe-a7d4-2c9353e6d01f" xmlns:ns3="27710824-13d0-4ff0-80b4-1133d42a8012" targetNamespace="http://schemas.microsoft.com/office/2006/metadata/properties" ma:root="true" ma:fieldsID="26769e246b4c285e06bf2043131aed43" ns2:_="" ns3:_="">
    <xsd:import namespace="6a158a6a-454f-4afe-a7d4-2c9353e6d01f"/>
    <xsd:import namespace="27710824-13d0-4ff0-80b4-1133d42a80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158a6a-454f-4afe-a7d4-2c9353e6d0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9b1127a7-ea9e-42e0-b75c-90388b9b2f4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710824-13d0-4ff0-80b4-1133d42a801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f82fe9f2-ec51-4e50-8215-75bb076ba325}" ma:internalName="TaxCatchAll" ma:showField="CatchAllData" ma:web="27710824-13d0-4ff0-80b4-1133d42a80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6F5DA3-19A5-4C57-85C4-14AC72CC26BD}">
  <ds:schemaRefs>
    <ds:schemaRef ds:uri="27710824-13d0-4ff0-80b4-1133d42a8012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6a158a6a-454f-4afe-a7d4-2c9353e6d01f"/>
  </ds:schemaRefs>
</ds:datastoreItem>
</file>

<file path=customXml/itemProps2.xml><?xml version="1.0" encoding="utf-8"?>
<ds:datastoreItem xmlns:ds="http://schemas.openxmlformats.org/officeDocument/2006/customXml" ds:itemID="{222C5C76-0B4A-4B20-A95C-DA43D5E3A3A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EF628F-D961-4C44-B9EF-F1EA93BE4000}"/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3016</Words>
  <Application>Microsoft Office PowerPoint</Application>
  <PresentationFormat>Widescreen</PresentationFormat>
  <Paragraphs>416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9313123 Elizabeth JARRETT</dc:creator>
  <cp:lastModifiedBy>Mrs Jarrett</cp:lastModifiedBy>
  <cp:revision>15</cp:revision>
  <dcterms:created xsi:type="dcterms:W3CDTF">2021-12-01T11:01:05Z</dcterms:created>
  <dcterms:modified xsi:type="dcterms:W3CDTF">2023-07-11T12:42:53Z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0x0101005E2EC87B58BD7A41A7D69ADEBD652E78</vt:lpwstr>
  </property>
  <property fmtid="{D5CDD505-2E9C-101B-9397-08002B2CF9AE}" pid="3" name="MediaServiceImageTags">
    <vt:lpwstr/>
  </property>
</Properties>
</file>