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5268" autoAdjust="0"/>
  </p:normalViewPr>
  <p:slideViewPr>
    <p:cSldViewPr snapToGrid="0">
      <p:cViewPr varScale="1">
        <p:scale>
          <a:sx n="117" d="100"/>
          <a:sy n="117" d="100"/>
        </p:scale>
        <p:origin x="144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22/07/2024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22/07/2024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22/07/2024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22/07/2024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22/07/2024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22/07/2024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7404" y="265989"/>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779301"/>
            <a:ext cx="2095862" cy="3499689"/>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717050"/>
            <a:ext cx="2602918"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43608" y="5362652"/>
            <a:ext cx="2089513" cy="136976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lvl="0"/>
            <a:endParaRPr lang="en-GB" sz="1000" dirty="0">
              <a:solidFill>
                <a:srgbClr val="000000"/>
              </a:solidFill>
              <a:latin typeface="Calibri" panose="020F0502020204030204" pitchFamily="34" charset="0"/>
              <a:cs typeface="Calibri" panose="020F0502020204030204" pitchFamily="34" charset="0"/>
            </a:endParaRPr>
          </a:p>
          <a:p>
            <a:r>
              <a:rPr lang="en-US" sz="1000" dirty="0">
                <a:solidFill>
                  <a:schemeClr val="tx1"/>
                </a:solidFill>
              </a:rPr>
              <a:t>During this term we will participate in activities that support our spiritual, moral, social and cultural education including developing class and school rules, harvest, RE days and Black History Month.</a:t>
            </a:r>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56527" y="2152267"/>
            <a:ext cx="1932566" cy="3332215"/>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236118" y="5528367"/>
            <a:ext cx="195000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301275" y="5544230"/>
            <a:ext cx="2666876"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096925" y="5528367"/>
            <a:ext cx="2575870"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101068" y="309616"/>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9143" y="304387"/>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153466" y="1866802"/>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97591" y="1855319"/>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9507" y="2228866"/>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43517" y="220444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00269" y="2717050"/>
            <a:ext cx="2687263" cy="129397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569993" y="545674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542384" y="5432594"/>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488184" y="5619610"/>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5810" y="355710"/>
            <a:ext cx="1947529" cy="1092607"/>
          </a:xfrm>
          <a:prstGeom prst="rect">
            <a:avLst/>
          </a:prstGeom>
          <a:noFill/>
        </p:spPr>
        <p:txBody>
          <a:bodyPr wrap="square" rtlCol="0">
            <a:spAutoFit/>
          </a:bodyPr>
          <a:lstStyle/>
          <a:p>
            <a:pPr algn="ctr"/>
            <a:r>
              <a:rPr lang="en-US" sz="1625" b="1" dirty="0">
                <a:solidFill>
                  <a:schemeClr val="bg1"/>
                </a:solidFill>
              </a:rPr>
              <a:t>Dynamic Dynasties</a:t>
            </a:r>
          </a:p>
          <a:p>
            <a:pPr algn="ctr"/>
            <a:r>
              <a:rPr lang="en-US" sz="1625" b="1" dirty="0">
                <a:solidFill>
                  <a:schemeClr val="bg1"/>
                </a:solidFill>
              </a:rPr>
              <a:t>Years 5 &amp; 6</a:t>
            </a:r>
          </a:p>
          <a:p>
            <a:pPr algn="ctr"/>
            <a:r>
              <a:rPr lang="en-US" sz="1625" b="1" dirty="0">
                <a:solidFill>
                  <a:schemeClr val="bg1"/>
                </a:solidFill>
              </a:rPr>
              <a:t>Autumn Term 1</a:t>
            </a:r>
          </a:p>
          <a:p>
            <a:pPr algn="ctr"/>
            <a:r>
              <a:rPr lang="en-US" sz="1625" b="1" dirty="0">
                <a:solidFill>
                  <a:schemeClr val="bg1"/>
                </a:solidFill>
              </a:rPr>
              <a:t>2024</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399063" y="5538958"/>
            <a:ext cx="775873" cy="336843"/>
            <a:chOff x="4402337" y="5049193"/>
            <a:chExt cx="927131" cy="288636"/>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453075" y="5090158"/>
              <a:ext cx="876393"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402337" y="504919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366327" y="451081"/>
            <a:ext cx="5357402" cy="2092881"/>
          </a:xfrm>
          <a:prstGeom prst="rect">
            <a:avLst/>
          </a:prstGeom>
          <a:noFill/>
        </p:spPr>
        <p:txBody>
          <a:bodyPr wrap="square" lIns="91440" tIns="45720" rIns="91440" bIns="45720" rtlCol="0" anchor="t">
            <a:spAutoFit/>
          </a:bodyPr>
          <a:lstStyle/>
          <a:p>
            <a:endParaRPr lang="en-US" sz="1000" dirty="0"/>
          </a:p>
          <a:p>
            <a:r>
              <a:rPr lang="en-US" sz="1000" dirty="0"/>
              <a:t>As </a:t>
            </a:r>
            <a:r>
              <a:rPr lang="en-US" sz="1000" b="1" dirty="0"/>
              <a:t>Historians</a:t>
            </a:r>
            <a:r>
              <a:rPr lang="en-US" sz="1000" dirty="0"/>
              <a:t>, we will learn about the history of ancient China, focusing primarily on the Shang Dynasty, and explore the lasting legacy of the first five Chinese dynasties, some of which can still be seen in the world today. We will research the power and hierarchy of the Shang Dynasty and find out more about everyday life in ancient China</a:t>
            </a:r>
            <a:r>
              <a:rPr lang="en-US" sz="1000"/>
              <a:t>. </a:t>
            </a:r>
          </a:p>
          <a:p>
            <a:r>
              <a:rPr lang="en-US" sz="1000"/>
              <a:t>As </a:t>
            </a:r>
            <a:r>
              <a:rPr lang="en-US" sz="1000" b="1" dirty="0"/>
              <a:t>Geographers</a:t>
            </a:r>
            <a:r>
              <a:rPr lang="en-US" sz="1000" dirty="0"/>
              <a:t>, we will investigate our world including looking at map features using a range of methods. We will learn about the Prime Meridian, Greenwich Mean Time (GMT), and worldwide time zones and study interconnected climate zones, vegetation belts and biomes. We will learn about human geography and capital cities worldwide before looking at the UK motorway network and settlements. </a:t>
            </a:r>
          </a:p>
          <a:p>
            <a:r>
              <a:rPr lang="en-US" sz="1000" b="1" dirty="0"/>
              <a:t>As Scientists</a:t>
            </a:r>
            <a:r>
              <a:rPr lang="en-US" sz="1000" dirty="0"/>
              <a:t>, we will learn about mechanisms and their uses. We will also learn about the forces of gravity, air resistance, water resistance and friction.</a:t>
            </a:r>
            <a:r>
              <a:rPr lang="en-GB" sz="1000" dirty="0">
                <a:solidFill>
                  <a:srgbClr val="2A2A2B"/>
                </a:solidFill>
                <a:highlight>
                  <a:srgbClr val="FFFFFF"/>
                </a:highlight>
                <a:latin typeface="Karla Variable"/>
              </a:rPr>
              <a:t> </a:t>
            </a:r>
          </a:p>
          <a:p>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365710" y="2967576"/>
            <a:ext cx="2476527" cy="861774"/>
          </a:xfrm>
          <a:prstGeom prst="rect">
            <a:avLst/>
          </a:prstGeom>
          <a:noFill/>
        </p:spPr>
        <p:txBody>
          <a:bodyPr wrap="square" rtlCol="0">
            <a:spAutoFit/>
          </a:bodyPr>
          <a:lstStyle/>
          <a:p>
            <a:r>
              <a:rPr lang="en-US" sz="1000" b="1" dirty="0"/>
              <a:t>How far is belief in the resurrection important to Christians today?</a:t>
            </a:r>
          </a:p>
          <a:p>
            <a:r>
              <a:rPr lang="en-US" sz="1000" dirty="0"/>
              <a:t>We will consider the centrality of the  resurrection to Christian belief and what this tells Christians about Jesus.</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83591" y="2597724"/>
            <a:ext cx="1861107" cy="2092881"/>
          </a:xfrm>
          <a:prstGeom prst="rect">
            <a:avLst/>
          </a:prstGeom>
          <a:noFill/>
        </p:spPr>
        <p:txBody>
          <a:bodyPr wrap="square" rtlCol="0">
            <a:spAutoFit/>
          </a:bodyPr>
          <a:lstStyle/>
          <a:p>
            <a:r>
              <a:rPr lang="en-US" sz="1000" b="1" dirty="0"/>
              <a:t>We will be taught key aspects of the following:</a:t>
            </a:r>
          </a:p>
          <a:p>
            <a:pPr marL="171450" indent="-171450">
              <a:buFont typeface="Arial" panose="020B0604020202020204" pitchFamily="34" charset="0"/>
              <a:buChar char="•"/>
            </a:pPr>
            <a:r>
              <a:rPr lang="en-US" sz="1000" dirty="0"/>
              <a:t>Place Value</a:t>
            </a:r>
          </a:p>
          <a:p>
            <a:pPr marL="171450" indent="-171450">
              <a:buFont typeface="Arial" panose="020B0604020202020204" pitchFamily="34" charset="0"/>
              <a:buChar char="•"/>
            </a:pPr>
            <a:r>
              <a:rPr lang="en-US" sz="1000" dirty="0"/>
              <a:t>Addition</a:t>
            </a:r>
          </a:p>
          <a:p>
            <a:pPr marL="171450" indent="-171450">
              <a:buFont typeface="Arial" panose="020B0604020202020204" pitchFamily="34" charset="0"/>
              <a:buChar char="•"/>
            </a:pPr>
            <a:r>
              <a:rPr lang="en-US" sz="1000" dirty="0"/>
              <a:t>Subtraction</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432636" y="4417216"/>
            <a:ext cx="2520855" cy="861774"/>
          </a:xfrm>
          <a:prstGeom prst="rect">
            <a:avLst/>
          </a:prstGeom>
          <a:noFill/>
        </p:spPr>
        <p:txBody>
          <a:bodyPr wrap="square" lIns="91440" tIns="45720" rIns="91440" bIns="45720" rtlCol="0" anchor="t">
            <a:spAutoFit/>
          </a:bodyPr>
          <a:lstStyle/>
          <a:p>
            <a:r>
              <a:rPr lang="en-US" sz="1000" b="1" dirty="0"/>
              <a:t>In E-safety </a:t>
            </a:r>
            <a:r>
              <a:rPr lang="en-US" sz="1000" dirty="0"/>
              <a:t>we will explore the issue of on-line safety including talking safely on-line.</a:t>
            </a:r>
            <a:endParaRPr lang="en-US" sz="1000" dirty="0">
              <a:solidFill>
                <a:srgbClr val="FF0000"/>
              </a:solidFill>
            </a:endParaRPr>
          </a:p>
          <a:p>
            <a:r>
              <a:rPr lang="en-US" sz="1000" b="1" dirty="0"/>
              <a:t>In Computing, </a:t>
            </a:r>
            <a:r>
              <a:rPr lang="en-US" sz="1000" dirty="0"/>
              <a:t>we will  </a:t>
            </a:r>
            <a:r>
              <a:rPr lang="en-GB" sz="1000" b="0" i="0" u="none" strike="noStrike" dirty="0">
                <a:solidFill>
                  <a:srgbClr val="000000"/>
                </a:solidFill>
                <a:effectLst/>
                <a:latin typeface="Quicksand"/>
              </a:rPr>
              <a:t>explore the concept of variables in programming through games in Scratch</a:t>
            </a:r>
            <a:endParaRPr lang="en-US" sz="1000" dirty="0"/>
          </a:p>
        </p:txBody>
      </p:sp>
      <p:sp>
        <p:nvSpPr>
          <p:cNvPr id="61" name="TextBox 60">
            <a:extLst>
              <a:ext uri="{FF2B5EF4-FFF2-40B4-BE49-F238E27FC236}">
                <a16:creationId xmlns:a16="http://schemas.microsoft.com/office/drawing/2014/main" id="{CBD3B849-548D-4343-BA5C-09BD53FCC753}"/>
              </a:ext>
            </a:extLst>
          </p:cNvPr>
          <p:cNvSpPr txBox="1"/>
          <p:nvPr/>
        </p:nvSpPr>
        <p:spPr>
          <a:xfrm>
            <a:off x="4431990" y="5702261"/>
            <a:ext cx="2266834" cy="707886"/>
          </a:xfrm>
          <a:prstGeom prst="rect">
            <a:avLst/>
          </a:prstGeom>
          <a:noFill/>
        </p:spPr>
        <p:txBody>
          <a:bodyPr wrap="square" rtlCol="0">
            <a:spAutoFit/>
          </a:bodyPr>
          <a:lstStyle/>
          <a:p>
            <a:r>
              <a:rPr lang="en-US" sz="1000" b="1" dirty="0"/>
              <a:t>PE</a:t>
            </a:r>
          </a:p>
          <a:p>
            <a:r>
              <a:rPr lang="en-US" sz="1000" dirty="0"/>
              <a:t>We will participate in Forest School.  We will develop our athletics skills and abilities. </a:t>
            </a:r>
          </a:p>
        </p:txBody>
      </p:sp>
      <p:sp>
        <p:nvSpPr>
          <p:cNvPr id="64" name="TextBox 63">
            <a:extLst>
              <a:ext uri="{FF2B5EF4-FFF2-40B4-BE49-F238E27FC236}">
                <a16:creationId xmlns:a16="http://schemas.microsoft.com/office/drawing/2014/main" id="{4D4D4009-CDC6-4ED0-AC70-9D341E66A067}"/>
              </a:ext>
            </a:extLst>
          </p:cNvPr>
          <p:cNvSpPr txBox="1"/>
          <p:nvPr/>
        </p:nvSpPr>
        <p:spPr>
          <a:xfrm>
            <a:off x="7179234" y="5635270"/>
            <a:ext cx="2251062" cy="1015663"/>
          </a:xfrm>
          <a:prstGeom prst="rect">
            <a:avLst/>
          </a:prstGeom>
          <a:noFill/>
        </p:spPr>
        <p:txBody>
          <a:bodyPr wrap="square" lIns="91440" tIns="45720" rIns="91440" bIns="45720" rtlCol="0" anchor="t">
            <a:spAutoFit/>
          </a:bodyPr>
          <a:lstStyle/>
          <a:p>
            <a:endParaRPr lang="en-US" sz="1000" dirty="0"/>
          </a:p>
          <a:p>
            <a:r>
              <a:rPr lang="en-US" sz="1000" b="1" dirty="0"/>
              <a:t>Ma </a:t>
            </a:r>
            <a:r>
              <a:rPr lang="en-US" sz="1000" b="1" dirty="0" err="1"/>
              <a:t>Famille</a:t>
            </a:r>
            <a:endParaRPr lang="en-US" sz="1000" b="1" dirty="0"/>
          </a:p>
          <a:p>
            <a:r>
              <a:rPr lang="en-US" sz="1000" dirty="0"/>
              <a:t>Children will be taught to speak with increasing confidence, fluency and spontaneity.  Topics for this term include: ma </a:t>
            </a:r>
            <a:r>
              <a:rPr lang="en-US" sz="1000" dirty="0" err="1"/>
              <a:t>famille</a:t>
            </a:r>
            <a:r>
              <a:rPr lang="en-US" sz="1000" dirty="0"/>
              <a:t>, les </a:t>
            </a:r>
            <a:r>
              <a:rPr lang="en-US" sz="1000" dirty="0" err="1"/>
              <a:t>vetements</a:t>
            </a:r>
            <a:r>
              <a:rPr lang="en-US" sz="1000" dirty="0"/>
              <a:t>.</a:t>
            </a:r>
          </a:p>
        </p:txBody>
      </p:sp>
      <p:sp>
        <p:nvSpPr>
          <p:cNvPr id="71" name="TextBox 70">
            <a:extLst>
              <a:ext uri="{FF2B5EF4-FFF2-40B4-BE49-F238E27FC236}">
                <a16:creationId xmlns:a16="http://schemas.microsoft.com/office/drawing/2014/main" id="{5492B5FF-90D4-45DE-9E1D-F1CD484B243D}"/>
              </a:ext>
            </a:extLst>
          </p:cNvPr>
          <p:cNvSpPr txBox="1"/>
          <p:nvPr/>
        </p:nvSpPr>
        <p:spPr>
          <a:xfrm>
            <a:off x="87024" y="2106622"/>
            <a:ext cx="2089512" cy="3016210"/>
          </a:xfrm>
          <a:prstGeom prst="rect">
            <a:avLst/>
          </a:prstGeom>
          <a:noFill/>
        </p:spPr>
        <p:txBody>
          <a:bodyPr wrap="square" rtlCol="0">
            <a:spAutoFit/>
          </a:bodyPr>
          <a:lstStyle/>
          <a:p>
            <a:pPr marL="171450" indent="-171450">
              <a:buFont typeface="Arial" panose="020B0604020202020204" pitchFamily="34" charset="0"/>
              <a:buChar char="•"/>
            </a:pPr>
            <a:r>
              <a:rPr lang="en-US" sz="1000" b="1" dirty="0"/>
              <a:t>Poetry</a:t>
            </a:r>
            <a:r>
              <a:rPr lang="en-US" sz="1000" dirty="0"/>
              <a:t>: we will write poems about ancient Chinese folktales</a:t>
            </a:r>
          </a:p>
          <a:p>
            <a:pPr marL="171450" indent="-171450">
              <a:buFont typeface="Arial" panose="020B0604020202020204" pitchFamily="34" charset="0"/>
              <a:buChar char="•"/>
            </a:pPr>
            <a:r>
              <a:rPr lang="en-US" sz="1000" b="1" dirty="0"/>
              <a:t>Biographies</a:t>
            </a:r>
            <a:r>
              <a:rPr lang="en-US" sz="1000" dirty="0"/>
              <a:t>: we will write biographies on leaders of the Shang dynasty</a:t>
            </a:r>
          </a:p>
          <a:p>
            <a:pPr marL="171450" indent="-171450">
              <a:buFont typeface="Arial" panose="020B0604020202020204" pitchFamily="34" charset="0"/>
              <a:buChar char="•"/>
            </a:pPr>
            <a:r>
              <a:rPr lang="en-US" sz="1000" b="1" dirty="0"/>
              <a:t>Story writing</a:t>
            </a:r>
            <a:r>
              <a:rPr lang="en-US" sz="1000" dirty="0"/>
              <a:t>: we will write a story from another culture</a:t>
            </a:r>
          </a:p>
          <a:p>
            <a:pPr marL="171450" indent="-171450">
              <a:buFont typeface="Arial" panose="020B0604020202020204" pitchFamily="34" charset="0"/>
              <a:buChar char="•"/>
            </a:pPr>
            <a:r>
              <a:rPr lang="en-US" sz="1000" b="1" dirty="0"/>
              <a:t>Class text</a:t>
            </a:r>
            <a:r>
              <a:rPr lang="en-US" sz="1000" dirty="0"/>
              <a:t>: The Girl of Ink &amp; Stars by Kiran Millwood Hargrave</a:t>
            </a:r>
          </a:p>
          <a:p>
            <a:pPr marL="171450" indent="-171450">
              <a:buFont typeface="Arial" panose="020B0604020202020204" pitchFamily="34" charset="0"/>
              <a:buChar char="•"/>
            </a:pPr>
            <a:r>
              <a:rPr lang="en-US" sz="1000" b="1" dirty="0"/>
              <a:t>SPAG</a:t>
            </a:r>
            <a:r>
              <a:rPr lang="en-US" sz="1000" dirty="0"/>
              <a:t> – punctuation, clauses, word classes, verb tenses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 every day</a:t>
            </a:r>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707886"/>
          </a:xfrm>
          <a:prstGeom prst="rect">
            <a:avLst/>
          </a:prstGeom>
          <a:noFill/>
        </p:spPr>
        <p:txBody>
          <a:bodyPr wrap="square" lIns="91440" tIns="45720" rIns="91440" bIns="45720" rtlCol="0" anchor="t">
            <a:spAutoFit/>
          </a:bodyPr>
          <a:lstStyle/>
          <a:p>
            <a:r>
              <a:rPr lang="en-US" sz="1000" b="1" dirty="0"/>
              <a:t>Music appreciation</a:t>
            </a:r>
          </a:p>
          <a:p>
            <a:r>
              <a:rPr lang="en-US" sz="1000" dirty="0"/>
              <a:t>During this unit we will build on previous learning, find out about different musicians and explore musical styles. </a:t>
            </a:r>
            <a:endParaRPr lang="en-US" sz="1000" dirty="0">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290422" y="5805199"/>
            <a:ext cx="1815981" cy="861774"/>
          </a:xfrm>
          <a:prstGeom prst="rect">
            <a:avLst/>
          </a:prstGeom>
          <a:noFill/>
        </p:spPr>
        <p:txBody>
          <a:bodyPr wrap="square" rtlCol="0">
            <a:spAutoFit/>
          </a:bodyPr>
          <a:lstStyle/>
          <a:p>
            <a:r>
              <a:rPr lang="en-US" sz="1000" b="1" dirty="0" err="1"/>
              <a:t>Colour</a:t>
            </a:r>
            <a:r>
              <a:rPr lang="en-US" sz="1000" b="1" dirty="0"/>
              <a:t> in Landscapes</a:t>
            </a:r>
          </a:p>
          <a:p>
            <a:r>
              <a:rPr lang="en-US" sz="1000" dirty="0"/>
              <a:t>We will learn about </a:t>
            </a:r>
            <a:r>
              <a:rPr lang="en-US" sz="1000" dirty="0" err="1"/>
              <a:t>colour</a:t>
            </a:r>
            <a:r>
              <a:rPr lang="en-US" sz="1000" dirty="0"/>
              <a:t> theory by studying tints, shades and tones, before creating landscape paintings.</a:t>
            </a:r>
          </a:p>
        </p:txBody>
      </p:sp>
      <p:pic>
        <p:nvPicPr>
          <p:cNvPr id="1026" name="Picture 2" descr="Dynamic Dynasties">
            <a:extLst>
              <a:ext uri="{FF2B5EF4-FFF2-40B4-BE49-F238E27FC236}">
                <a16:creationId xmlns:a16="http://schemas.microsoft.com/office/drawing/2014/main" id="{7BC0C2CA-075D-46A2-A88C-368C33009C7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90567" y="265989"/>
            <a:ext cx="1784369" cy="17843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FA93445-85CD-B72A-E232-CFDE48B23160}"/>
              </a:ext>
            </a:extLst>
          </p:cNvPr>
          <p:cNvSpPr txBox="1"/>
          <p:nvPr/>
        </p:nvSpPr>
        <p:spPr>
          <a:xfrm>
            <a:off x="7060440" y="2902007"/>
            <a:ext cx="2270172" cy="707886"/>
          </a:xfrm>
          <a:prstGeom prst="rect">
            <a:avLst/>
          </a:prstGeom>
          <a:noFill/>
        </p:spPr>
        <p:txBody>
          <a:bodyPr wrap="square" rtlCol="0">
            <a:spAutoFit/>
          </a:bodyPr>
          <a:lstStyle/>
          <a:p>
            <a:r>
              <a:rPr lang="en-GB" sz="1000" b="1" dirty="0"/>
              <a:t>Physical Health and Wellbeing</a:t>
            </a:r>
          </a:p>
          <a:p>
            <a:r>
              <a:rPr lang="en-GB" sz="1000" b="1" dirty="0"/>
              <a:t>In the Media</a:t>
            </a:r>
          </a:p>
          <a:p>
            <a:r>
              <a:rPr lang="en-GB" sz="1000" dirty="0"/>
              <a:t>We will learn about how the media can manipulate images and its effects.</a:t>
            </a:r>
          </a:p>
        </p:txBody>
      </p:sp>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FAC91D-BA4B-4311-B5FB-C3D24A6D3EB6}">
  <ds:schemaRefs>
    <ds:schemaRef ds:uri="http://purl.org/dc/dcmitype/"/>
    <ds:schemaRef ds:uri="6a158a6a-454f-4afe-a7d4-2c9353e6d01f"/>
    <ds:schemaRef ds:uri="27710824-13d0-4ff0-80b4-1133d42a8012"/>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A1647004-F34E-490F-99E2-19779C57A8CD}"/>
</file>

<file path=docProps/app.xml><?xml version="1.0" encoding="utf-8"?>
<Properties xmlns="http://schemas.openxmlformats.org/officeDocument/2006/extended-properties" xmlns:vt="http://schemas.openxmlformats.org/officeDocument/2006/docPropsVTypes">
  <Template>Office Theme</Template>
  <TotalTime>5908</TotalTime>
  <Words>506</Words>
  <Application>Microsoft Office PowerPoint</Application>
  <PresentationFormat>A4 Paper (210x297 mm)</PresentationFormat>
  <Paragraphs>56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Karla Variable</vt:lpstr>
      <vt:lpstr>Quicksand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Jarrett</cp:lastModifiedBy>
  <cp:revision>211</cp:revision>
  <cp:lastPrinted>2022-07-05T12:33:07Z</cp:lastPrinted>
  <dcterms:created xsi:type="dcterms:W3CDTF">2021-05-28T10:08:42Z</dcterms:created>
  <dcterms:modified xsi:type="dcterms:W3CDTF">2024-07-22T14:43:46Z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0x0101005E2EC87B58BD7A41A7D69ADEBD652E78</vt:lpwstr>
  </property>
</Properties>
</file>