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3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4DE7-7F8A-4FF9-8E17-4EB95647ECF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9F9C-00DD-456E-BFB0-3D184BCC1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012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4DE7-7F8A-4FF9-8E17-4EB95647ECF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9F9C-00DD-456E-BFB0-3D184BCC1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585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4DE7-7F8A-4FF9-8E17-4EB95647ECF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9F9C-00DD-456E-BFB0-3D184BCC1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978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4DE7-7F8A-4FF9-8E17-4EB95647ECF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9F9C-00DD-456E-BFB0-3D184BCC1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829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4DE7-7F8A-4FF9-8E17-4EB95647ECF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9F9C-00DD-456E-BFB0-3D184BCC1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408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4DE7-7F8A-4FF9-8E17-4EB95647ECF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9F9C-00DD-456E-BFB0-3D184BCC1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513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4DE7-7F8A-4FF9-8E17-4EB95647ECF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9F9C-00DD-456E-BFB0-3D184BCC1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999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4DE7-7F8A-4FF9-8E17-4EB95647ECF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9F9C-00DD-456E-BFB0-3D184BCC1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31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4DE7-7F8A-4FF9-8E17-4EB95647ECF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9F9C-00DD-456E-BFB0-3D184BCC1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103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4DE7-7F8A-4FF9-8E17-4EB95647ECF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9F9C-00DD-456E-BFB0-3D184BCC1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292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4DE7-7F8A-4FF9-8E17-4EB95647ECF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9F9C-00DD-456E-BFB0-3D184BCC1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897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E4DE7-7F8A-4FF9-8E17-4EB95647ECF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B9F9C-00DD-456E-BFB0-3D184BCC1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633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Diagonal Corners Rounded 3">
            <a:extLst>
              <a:ext uri="{FF2B5EF4-FFF2-40B4-BE49-F238E27FC236}">
                <a16:creationId xmlns:a16="http://schemas.microsoft.com/office/drawing/2014/main" id="{B62656C7-FA13-4C84-97F1-4787E0C107DE}"/>
              </a:ext>
            </a:extLst>
          </p:cNvPr>
          <p:cNvSpPr/>
          <p:nvPr/>
        </p:nvSpPr>
        <p:spPr>
          <a:xfrm>
            <a:off x="4339114" y="230522"/>
            <a:ext cx="5365443" cy="2058976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463" dirty="0"/>
          </a:p>
        </p:txBody>
      </p:sp>
      <p:sp>
        <p:nvSpPr>
          <p:cNvPr id="5" name="Rectangle: Diagonal Corners Rounded 4">
            <a:extLst>
              <a:ext uri="{FF2B5EF4-FFF2-40B4-BE49-F238E27FC236}">
                <a16:creationId xmlns:a16="http://schemas.microsoft.com/office/drawing/2014/main" id="{03E8DE4E-A95E-483A-A699-EABB5AA1488B}"/>
              </a:ext>
            </a:extLst>
          </p:cNvPr>
          <p:cNvSpPr/>
          <p:nvPr/>
        </p:nvSpPr>
        <p:spPr>
          <a:xfrm>
            <a:off x="129126" y="129652"/>
            <a:ext cx="2077432" cy="1261192"/>
          </a:xfrm>
          <a:prstGeom prst="round2Diag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463" dirty="0"/>
          </a:p>
        </p:txBody>
      </p:sp>
      <p:sp>
        <p:nvSpPr>
          <p:cNvPr id="6" name="Rectangle: Diagonal Corners Rounded 5">
            <a:extLst>
              <a:ext uri="{FF2B5EF4-FFF2-40B4-BE49-F238E27FC236}">
                <a16:creationId xmlns:a16="http://schemas.microsoft.com/office/drawing/2014/main" id="{4787B26A-CAFA-4122-9581-3993AFD111D0}"/>
              </a:ext>
            </a:extLst>
          </p:cNvPr>
          <p:cNvSpPr/>
          <p:nvPr/>
        </p:nvSpPr>
        <p:spPr>
          <a:xfrm>
            <a:off x="108974" y="1474342"/>
            <a:ext cx="1972687" cy="3685599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463" dirty="0"/>
          </a:p>
        </p:txBody>
      </p:sp>
      <p:sp>
        <p:nvSpPr>
          <p:cNvPr id="8" name="Rectangle: Diagonal Corners Rounded 7">
            <a:extLst>
              <a:ext uri="{FF2B5EF4-FFF2-40B4-BE49-F238E27FC236}">
                <a16:creationId xmlns:a16="http://schemas.microsoft.com/office/drawing/2014/main" id="{8238F6DB-F444-4881-B025-A9E420DFE549}"/>
              </a:ext>
            </a:extLst>
          </p:cNvPr>
          <p:cNvSpPr/>
          <p:nvPr/>
        </p:nvSpPr>
        <p:spPr>
          <a:xfrm>
            <a:off x="4330374" y="2447234"/>
            <a:ext cx="2641815" cy="1260987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463" dirty="0"/>
          </a:p>
        </p:txBody>
      </p:sp>
      <p:sp>
        <p:nvSpPr>
          <p:cNvPr id="14" name="Rectangle: Diagonal Corners Rounded 13">
            <a:extLst>
              <a:ext uri="{FF2B5EF4-FFF2-40B4-BE49-F238E27FC236}">
                <a16:creationId xmlns:a16="http://schemas.microsoft.com/office/drawing/2014/main" id="{2D3692A2-2089-469E-85F5-99870EEDF311}"/>
              </a:ext>
            </a:extLst>
          </p:cNvPr>
          <p:cNvSpPr/>
          <p:nvPr/>
        </p:nvSpPr>
        <p:spPr>
          <a:xfrm>
            <a:off x="51894" y="5243439"/>
            <a:ext cx="2029768" cy="1544989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463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F2EC4A2F-C5DE-4CCC-8DB2-59F9D9C3A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8164" y="1731341"/>
            <a:ext cx="1971465" cy="3090278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6BCBEE75-4041-4AEF-9595-72ECCC1E6E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9526" y="4874748"/>
            <a:ext cx="2041116" cy="189781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951014B-E3ED-466A-AF6F-22D18013E9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5067" y="5505458"/>
            <a:ext cx="2631088" cy="1197744"/>
          </a:xfrm>
          <a:prstGeom prst="rect">
            <a:avLst/>
          </a:prstGeom>
        </p:spPr>
      </p:pic>
      <p:sp>
        <p:nvSpPr>
          <p:cNvPr id="29" name="Rectangle: Diagonal Corners Rounded 28">
            <a:extLst>
              <a:ext uri="{FF2B5EF4-FFF2-40B4-BE49-F238E27FC236}">
                <a16:creationId xmlns:a16="http://schemas.microsoft.com/office/drawing/2014/main" id="{5293D54B-F153-4EFE-B15D-9A2E14673BE2}"/>
              </a:ext>
            </a:extLst>
          </p:cNvPr>
          <p:cNvSpPr/>
          <p:nvPr/>
        </p:nvSpPr>
        <p:spPr>
          <a:xfrm>
            <a:off x="7062756" y="5505458"/>
            <a:ext cx="2615513" cy="1122020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63" dirty="0"/>
              <a:t> </a:t>
            </a:r>
          </a:p>
        </p:txBody>
      </p:sp>
      <p:sp>
        <p:nvSpPr>
          <p:cNvPr id="32" name="Rectangle: Diagonal Corners Rounded 31">
            <a:extLst>
              <a:ext uri="{FF2B5EF4-FFF2-40B4-BE49-F238E27FC236}">
                <a16:creationId xmlns:a16="http://schemas.microsoft.com/office/drawing/2014/main" id="{636DECAC-2F18-46A6-ADDE-660CB269DD6E}"/>
              </a:ext>
            </a:extLst>
          </p:cNvPr>
          <p:cNvSpPr/>
          <p:nvPr/>
        </p:nvSpPr>
        <p:spPr>
          <a:xfrm>
            <a:off x="8098286" y="357528"/>
            <a:ext cx="1504630" cy="262217"/>
          </a:xfrm>
          <a:prstGeom prst="round2Diag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463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CCC7A50-1E51-417D-BBDA-7AF9CE5175D3}"/>
              </a:ext>
            </a:extLst>
          </p:cNvPr>
          <p:cNvSpPr txBox="1"/>
          <p:nvPr/>
        </p:nvSpPr>
        <p:spPr>
          <a:xfrm>
            <a:off x="8126361" y="352299"/>
            <a:ext cx="1504630" cy="267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38" b="1" dirty="0">
                <a:solidFill>
                  <a:schemeClr val="bg1"/>
                </a:solidFill>
              </a:rPr>
              <a:t>TOPIC OVERVIEW</a:t>
            </a:r>
            <a:endParaRPr lang="en-GB" sz="1138" b="1" dirty="0">
              <a:solidFill>
                <a:schemeClr val="bg1"/>
              </a:solidFill>
            </a:endParaRPr>
          </a:p>
        </p:txBody>
      </p:sp>
      <p:sp>
        <p:nvSpPr>
          <p:cNvPr id="34" name="Rectangle: Diagonal Corners Rounded 33">
            <a:extLst>
              <a:ext uri="{FF2B5EF4-FFF2-40B4-BE49-F238E27FC236}">
                <a16:creationId xmlns:a16="http://schemas.microsoft.com/office/drawing/2014/main" id="{8A26E71E-1D93-4303-BFF3-A5F608277CDC}"/>
              </a:ext>
            </a:extLst>
          </p:cNvPr>
          <p:cNvSpPr/>
          <p:nvPr/>
        </p:nvSpPr>
        <p:spPr>
          <a:xfrm>
            <a:off x="1076859" y="1517748"/>
            <a:ext cx="948840" cy="250070"/>
          </a:xfrm>
          <a:prstGeom prst="round2Diag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463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327A914-7E4B-4A78-A7A8-2B183988055F}"/>
              </a:ext>
            </a:extLst>
          </p:cNvPr>
          <p:cNvSpPr txBox="1"/>
          <p:nvPr/>
        </p:nvSpPr>
        <p:spPr>
          <a:xfrm>
            <a:off x="1220984" y="1506265"/>
            <a:ext cx="835200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75" b="1" dirty="0">
                <a:solidFill>
                  <a:schemeClr val="bg1"/>
                </a:solidFill>
              </a:rPr>
              <a:t>ENGLISH</a:t>
            </a:r>
            <a:endParaRPr lang="en-GB" sz="975" b="1" dirty="0">
              <a:solidFill>
                <a:schemeClr val="bg1"/>
              </a:solidFill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8EFB4DA6-B0C8-40A0-9658-92E67EE644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2281" y="1794844"/>
            <a:ext cx="1153316" cy="24767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F6A906BF-7CD9-49CF-8AE7-148C4AD7B7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2776" y="2517951"/>
            <a:ext cx="491743" cy="247671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939B9080-EA0F-45A5-8BB1-C668E8DF89F6}"/>
              </a:ext>
            </a:extLst>
          </p:cNvPr>
          <p:cNvSpPr txBox="1"/>
          <p:nvPr/>
        </p:nvSpPr>
        <p:spPr>
          <a:xfrm>
            <a:off x="3035985" y="1792950"/>
            <a:ext cx="1142609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75" b="1" dirty="0">
                <a:solidFill>
                  <a:schemeClr val="bg1"/>
                </a:solidFill>
              </a:rPr>
              <a:t>MATHEMATICS</a:t>
            </a:r>
            <a:endParaRPr lang="en-GB" sz="975" b="1" dirty="0">
              <a:solidFill>
                <a:schemeClr val="bg1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835012C-E248-476E-98E5-B0FBE0B6D680}"/>
              </a:ext>
            </a:extLst>
          </p:cNvPr>
          <p:cNvSpPr txBox="1"/>
          <p:nvPr/>
        </p:nvSpPr>
        <p:spPr>
          <a:xfrm>
            <a:off x="6535453" y="2523248"/>
            <a:ext cx="337546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75" b="1" dirty="0">
                <a:solidFill>
                  <a:schemeClr val="bg1"/>
                </a:solidFill>
              </a:rPr>
              <a:t>RE</a:t>
            </a:r>
            <a:endParaRPr lang="en-GB" sz="975" b="1" dirty="0">
              <a:solidFill>
                <a:schemeClr val="bg1"/>
              </a:solidFill>
            </a:endParaRP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3BB634BC-D462-4225-B115-407652B2E1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17294" y="2427058"/>
            <a:ext cx="2640178" cy="1464526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5DC5DDA9-A636-4BE7-84D3-B19CF2D446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50424" y="4047994"/>
            <a:ext cx="2640178" cy="1293616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1FF63C65-25F3-4093-8A43-71E537B06E3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76947" y="3886691"/>
            <a:ext cx="2640178" cy="1450025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9DFE1AE1-408D-4885-8082-7D2320A7DE2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6626" y="2732069"/>
            <a:ext cx="614365" cy="247671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8F4BF5C8-3A52-4F28-8165-9AE94547153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60115" y="3966704"/>
            <a:ext cx="1721695" cy="247671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27ECBFFA-F669-4F09-BD38-553487A6CB8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00566" y="4147349"/>
            <a:ext cx="736615" cy="247671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547400CB-98A0-4064-B430-BAFF350FD82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00366" y="5303593"/>
            <a:ext cx="525333" cy="247671"/>
          </a:xfrm>
          <a:prstGeom prst="rect">
            <a:avLst/>
          </a:prstGeom>
        </p:spPr>
      </p:pic>
      <p:sp>
        <p:nvSpPr>
          <p:cNvPr id="56" name="TextBox 55">
            <a:extLst>
              <a:ext uri="{FF2B5EF4-FFF2-40B4-BE49-F238E27FC236}">
                <a16:creationId xmlns:a16="http://schemas.microsoft.com/office/drawing/2014/main" id="{5921C644-530F-4FE5-98B1-21D2AAF1AC42}"/>
              </a:ext>
            </a:extLst>
          </p:cNvPr>
          <p:cNvSpPr txBox="1"/>
          <p:nvPr/>
        </p:nvSpPr>
        <p:spPr>
          <a:xfrm>
            <a:off x="9150911" y="2732726"/>
            <a:ext cx="495343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75" b="1" dirty="0">
                <a:solidFill>
                  <a:schemeClr val="bg1"/>
                </a:solidFill>
              </a:rPr>
              <a:t>PSHE</a:t>
            </a:r>
            <a:endParaRPr lang="en-GB" sz="975" b="1" dirty="0">
              <a:solidFill>
                <a:schemeClr val="bg1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9D3F9CA-546A-4034-B270-D0BA958BE1F5}"/>
              </a:ext>
            </a:extLst>
          </p:cNvPr>
          <p:cNvSpPr txBox="1"/>
          <p:nvPr/>
        </p:nvSpPr>
        <p:spPr>
          <a:xfrm>
            <a:off x="8996225" y="4152646"/>
            <a:ext cx="676570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75" b="1" dirty="0">
                <a:solidFill>
                  <a:schemeClr val="bg1"/>
                </a:solidFill>
              </a:rPr>
              <a:t>MUSIC</a:t>
            </a:r>
            <a:endParaRPr lang="en-GB" sz="975" b="1" dirty="0">
              <a:solidFill>
                <a:schemeClr val="bg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956333B-4BA1-458A-B1BB-1B8CA983E209}"/>
              </a:ext>
            </a:extLst>
          </p:cNvPr>
          <p:cNvSpPr txBox="1"/>
          <p:nvPr/>
        </p:nvSpPr>
        <p:spPr>
          <a:xfrm>
            <a:off x="5237356" y="3988295"/>
            <a:ext cx="1662111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75" b="1" dirty="0">
                <a:solidFill>
                  <a:schemeClr val="bg1"/>
                </a:solidFill>
              </a:rPr>
              <a:t>E-SAFETY &amp; COMPUTING</a:t>
            </a:r>
            <a:endParaRPr lang="en-GB" sz="975" b="1" dirty="0">
              <a:solidFill>
                <a:schemeClr val="bg1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7479758-9A6C-49A5-B9DE-CFD0DFA14A92}"/>
              </a:ext>
            </a:extLst>
          </p:cNvPr>
          <p:cNvSpPr txBox="1"/>
          <p:nvPr/>
        </p:nvSpPr>
        <p:spPr>
          <a:xfrm>
            <a:off x="1730122" y="6701651"/>
            <a:ext cx="508564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75" b="1" dirty="0">
                <a:solidFill>
                  <a:schemeClr val="bg1"/>
                </a:solidFill>
              </a:rPr>
              <a:t>SMSC</a:t>
            </a:r>
            <a:endParaRPr lang="en-GB" sz="975" b="1" dirty="0">
              <a:solidFill>
                <a:schemeClr val="bg1"/>
              </a:solidFill>
            </a:endParaRP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33D8120D-B23D-4EE5-B1BB-7816F9DB0E53}"/>
              </a:ext>
            </a:extLst>
          </p:cNvPr>
          <p:cNvGrpSpPr/>
          <p:nvPr/>
        </p:nvGrpSpPr>
        <p:grpSpPr>
          <a:xfrm>
            <a:off x="6428715" y="5553815"/>
            <a:ext cx="444607" cy="248056"/>
            <a:chOff x="6424157" y="5072084"/>
            <a:chExt cx="444607" cy="248056"/>
          </a:xfrm>
        </p:grpSpPr>
        <p:pic>
          <p:nvPicPr>
            <p:cNvPr id="53" name="Picture 52">
              <a:extLst>
                <a:ext uri="{FF2B5EF4-FFF2-40B4-BE49-F238E27FC236}">
                  <a16:creationId xmlns:a16="http://schemas.microsoft.com/office/drawing/2014/main" id="{015F822E-177B-40F4-803D-9B9EA0D0A4D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424157" y="5072469"/>
              <a:ext cx="444607" cy="247671"/>
            </a:xfrm>
            <a:prstGeom prst="rect">
              <a:avLst/>
            </a:prstGeom>
          </p:spPr>
        </p:pic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A287CF4E-642A-49F1-82DF-DF4EB3CB9267}"/>
                </a:ext>
              </a:extLst>
            </p:cNvPr>
            <p:cNvSpPr txBox="1"/>
            <p:nvPr/>
          </p:nvSpPr>
          <p:spPr>
            <a:xfrm>
              <a:off x="6434978" y="5072084"/>
              <a:ext cx="360197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975" b="1" dirty="0">
                  <a:solidFill>
                    <a:schemeClr val="bg1"/>
                  </a:solidFill>
                </a:rPr>
                <a:t>PE</a:t>
              </a:r>
              <a:endParaRPr lang="en-GB" sz="975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5B91DE4B-AA87-41EB-A4B0-CC40D6252A00}"/>
              </a:ext>
            </a:extLst>
          </p:cNvPr>
          <p:cNvGrpSpPr/>
          <p:nvPr/>
        </p:nvGrpSpPr>
        <p:grpSpPr>
          <a:xfrm>
            <a:off x="8867363" y="5617198"/>
            <a:ext cx="858828" cy="253961"/>
            <a:chOff x="8850601" y="5130289"/>
            <a:chExt cx="858828" cy="253961"/>
          </a:xfrm>
        </p:grpSpPr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2C01E45C-0128-4466-A1B7-84F6AC48D09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850601" y="5136579"/>
              <a:ext cx="757805" cy="247671"/>
            </a:xfrm>
            <a:prstGeom prst="rect">
              <a:avLst/>
            </a:prstGeom>
          </p:spPr>
        </p:pic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9946F9B7-B555-420C-8E37-13F0BA7EBA65}"/>
                </a:ext>
              </a:extLst>
            </p:cNvPr>
            <p:cNvSpPr txBox="1"/>
            <p:nvPr/>
          </p:nvSpPr>
          <p:spPr>
            <a:xfrm>
              <a:off x="9061684" y="5130289"/>
              <a:ext cx="647745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75" b="1" dirty="0">
                  <a:solidFill>
                    <a:schemeClr val="bg1"/>
                  </a:solidFill>
                </a:rPr>
                <a:t>FRENCH</a:t>
              </a:r>
              <a:endParaRPr lang="en-GB" sz="975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0A374F86-175C-47D0-8C78-B1351CAA25B7}"/>
              </a:ext>
            </a:extLst>
          </p:cNvPr>
          <p:cNvSpPr txBox="1"/>
          <p:nvPr/>
        </p:nvSpPr>
        <p:spPr>
          <a:xfrm>
            <a:off x="82546" y="241300"/>
            <a:ext cx="212401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25" b="1" dirty="0">
                <a:solidFill>
                  <a:schemeClr val="bg1"/>
                </a:solidFill>
              </a:rPr>
              <a:t>Ancient </a:t>
            </a:r>
            <a:r>
              <a:rPr lang="en-US" sz="1625" b="1" dirty="0" err="1">
                <a:solidFill>
                  <a:schemeClr val="bg1"/>
                </a:solidFill>
              </a:rPr>
              <a:t>Civilisations</a:t>
            </a:r>
            <a:endParaRPr lang="en-US" sz="1625" b="1" dirty="0">
              <a:solidFill>
                <a:schemeClr val="bg1"/>
              </a:solidFill>
            </a:endParaRPr>
          </a:p>
          <a:p>
            <a:pPr algn="ctr"/>
            <a:r>
              <a:rPr lang="en-US" sz="1625" b="1" dirty="0">
                <a:solidFill>
                  <a:schemeClr val="bg1"/>
                </a:solidFill>
              </a:rPr>
              <a:t>Years 3 &amp; 4</a:t>
            </a:r>
          </a:p>
          <a:p>
            <a:pPr algn="ctr"/>
            <a:r>
              <a:rPr lang="en-US" sz="1625" b="1" dirty="0">
                <a:solidFill>
                  <a:schemeClr val="bg1"/>
                </a:solidFill>
              </a:rPr>
              <a:t>Spring Term  2</a:t>
            </a:r>
          </a:p>
          <a:p>
            <a:pPr algn="ctr"/>
            <a:r>
              <a:rPr lang="en-US" sz="1625" b="1" dirty="0">
                <a:solidFill>
                  <a:schemeClr val="bg1"/>
                </a:solidFill>
              </a:rPr>
              <a:t>March ’25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D09C919F-C3BB-4ED5-84D6-BD51CEED735E}"/>
              </a:ext>
            </a:extLst>
          </p:cNvPr>
          <p:cNvGrpSpPr/>
          <p:nvPr/>
        </p:nvGrpSpPr>
        <p:grpSpPr>
          <a:xfrm>
            <a:off x="3629546" y="5033744"/>
            <a:ext cx="516051" cy="249831"/>
            <a:chOff x="4187242" y="5129445"/>
            <a:chExt cx="516051" cy="249831"/>
          </a:xfrm>
        </p:grpSpPr>
        <p:pic>
          <p:nvPicPr>
            <p:cNvPr id="66" name="Picture 65">
              <a:extLst>
                <a:ext uri="{FF2B5EF4-FFF2-40B4-BE49-F238E27FC236}">
                  <a16:creationId xmlns:a16="http://schemas.microsoft.com/office/drawing/2014/main" id="{94A54CD9-AA80-4B8A-9321-8144278466A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200828" y="5131605"/>
              <a:ext cx="502465" cy="247671"/>
            </a:xfrm>
            <a:prstGeom prst="rect">
              <a:avLst/>
            </a:prstGeom>
          </p:spPr>
        </p:pic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326F14C9-7F9E-4247-B96F-D35BC629E865}"/>
                </a:ext>
              </a:extLst>
            </p:cNvPr>
            <p:cNvSpPr txBox="1"/>
            <p:nvPr/>
          </p:nvSpPr>
          <p:spPr>
            <a:xfrm>
              <a:off x="4187242" y="5129445"/>
              <a:ext cx="511431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975" b="1" dirty="0">
                  <a:solidFill>
                    <a:schemeClr val="bg1"/>
                  </a:solidFill>
                </a:rPr>
                <a:t>ART</a:t>
              </a:r>
              <a:endParaRPr lang="en-GB" sz="975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4D855731-983B-4A04-AF5D-C6417EFFC79A}"/>
              </a:ext>
            </a:extLst>
          </p:cNvPr>
          <p:cNvSpPr txBox="1"/>
          <p:nvPr/>
        </p:nvSpPr>
        <p:spPr>
          <a:xfrm>
            <a:off x="4460187" y="616357"/>
            <a:ext cx="52660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As </a:t>
            </a:r>
            <a:r>
              <a:rPr lang="en-US" sz="1000" b="1" dirty="0"/>
              <a:t>Historians</a:t>
            </a:r>
            <a:r>
              <a:rPr lang="en-US" sz="1000" dirty="0"/>
              <a:t>, we will be investigating </a:t>
            </a:r>
            <a:r>
              <a:rPr lang="en-GB" sz="1000" dirty="0"/>
              <a:t>the history of three of the world’s first ancient civilisations: ancient Sumer, ancient Egypt and the Indus Valley civilisation.</a:t>
            </a:r>
          </a:p>
          <a:p>
            <a:r>
              <a:rPr lang="en-US" sz="1000" dirty="0"/>
              <a:t>As  </a:t>
            </a:r>
            <a:r>
              <a:rPr lang="en-US" sz="1000" b="1" dirty="0"/>
              <a:t>Scientists</a:t>
            </a:r>
            <a:r>
              <a:rPr lang="en-US" sz="1000" dirty="0"/>
              <a:t>, we will investigate electricity and electric circuits. Creating circuits to turn on lights and alarms.</a:t>
            </a:r>
          </a:p>
          <a:p>
            <a:r>
              <a:rPr lang="en-US" sz="1000" dirty="0"/>
              <a:t>As </a:t>
            </a:r>
            <a:r>
              <a:rPr lang="en-US" sz="1000" b="1" dirty="0"/>
              <a:t>Geographers</a:t>
            </a:r>
            <a:r>
              <a:rPr lang="en-US" sz="1000" dirty="0"/>
              <a:t>, we will continue with our interconnected world looking at contrasting climates </a:t>
            </a:r>
          </a:p>
          <a:p>
            <a:r>
              <a:rPr lang="en-US" sz="1000" dirty="0"/>
              <a:t>from around the world.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 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Design Technologists,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 will design and make </a:t>
            </a:r>
            <a:r>
              <a:rPr lang="en-GB" sz="1000" b="0" i="0" dirty="0">
                <a:solidFill>
                  <a:srgbClr val="464647"/>
                </a:solidFill>
                <a:effectLst/>
                <a:latin typeface="Karla Variable"/>
              </a:rPr>
              <a:t>simple machines, including wheels, axles, inclined planes, pulleys and levers, exploring how they helped ancient builders to lift and move heavy loads.</a:t>
            </a:r>
            <a:endParaRPr lang="en-US" sz="10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9A5C11F-27CE-418B-A534-338F374AE5E0}"/>
              </a:ext>
            </a:extLst>
          </p:cNvPr>
          <p:cNvSpPr txBox="1"/>
          <p:nvPr/>
        </p:nvSpPr>
        <p:spPr>
          <a:xfrm>
            <a:off x="4347590" y="2517951"/>
            <a:ext cx="245891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 Hindus understand God (Brahman)? </a:t>
            </a:r>
          </a:p>
          <a:p>
            <a:r>
              <a:rPr lang="en-GB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will find out that One God is in many forms, God in everything, part of everything, different symbols for the attributes of God – and some of the stories linked to Vishnu, Shiva, Ganesha etc.</a:t>
            </a:r>
            <a:endParaRPr lang="en-US" sz="10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B5EC213-01E7-4176-9C18-F55FBE4E417F}"/>
              </a:ext>
            </a:extLst>
          </p:cNvPr>
          <p:cNvSpPr txBox="1"/>
          <p:nvPr/>
        </p:nvSpPr>
        <p:spPr>
          <a:xfrm>
            <a:off x="7106474" y="2682239"/>
            <a:ext cx="24418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/>
              <a:t>Drug, alcohol and tobacco </a:t>
            </a:r>
          </a:p>
          <a:p>
            <a:r>
              <a:rPr lang="en-GB" sz="1000" b="1" dirty="0"/>
              <a:t>education :</a:t>
            </a:r>
          </a:p>
          <a:p>
            <a:r>
              <a:rPr lang="en-GB" sz="1000" dirty="0"/>
              <a:t>We will look at everyday drugs such as caffeine and alcohol and how we can make alternative choices. We will also look at the effects of alcohol etc on our bodies.</a:t>
            </a:r>
            <a:endParaRPr lang="en-US" sz="1000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EAEAF32-AAFF-4A5D-873B-C70FB674404C}"/>
              </a:ext>
            </a:extLst>
          </p:cNvPr>
          <p:cNvSpPr txBox="1"/>
          <p:nvPr/>
        </p:nvSpPr>
        <p:spPr>
          <a:xfrm>
            <a:off x="46469" y="5732090"/>
            <a:ext cx="21051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Events in school to support our SMSC development will include; RE day, Pupil Voice, World Book Day and Easter.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B3E0BA9-2D90-4E24-8C91-7B4A5FF4118E}"/>
              </a:ext>
            </a:extLst>
          </p:cNvPr>
          <p:cNvSpPr txBox="1"/>
          <p:nvPr/>
        </p:nvSpPr>
        <p:spPr>
          <a:xfrm>
            <a:off x="2251544" y="2113185"/>
            <a:ext cx="196353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00" b="1" dirty="0">
                <a:solidFill>
                  <a:prstClr val="black"/>
                </a:solidFill>
              </a:rPr>
              <a:t>Children will be taught key aspects of the following: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</a:rPr>
              <a:t>Length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</a:rPr>
              <a:t>Perimeter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</a:rPr>
              <a:t>Fractions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</a:rPr>
              <a:t>Decimals </a:t>
            </a:r>
          </a:p>
          <a:p>
            <a:pPr lvl="0"/>
            <a:endParaRPr lang="en-US" sz="1000" dirty="0">
              <a:solidFill>
                <a:prstClr val="black"/>
              </a:solidFill>
            </a:endParaRPr>
          </a:p>
          <a:p>
            <a:pPr lvl="0"/>
            <a:r>
              <a:rPr lang="en-US" sz="1000" b="1" dirty="0">
                <a:solidFill>
                  <a:prstClr val="black"/>
                </a:solidFill>
              </a:rPr>
              <a:t>How you can help at home: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</a:rPr>
              <a:t>Ensure your child completes their </a:t>
            </a:r>
            <a:r>
              <a:rPr lang="en-US" sz="1000" dirty="0" err="1">
                <a:solidFill>
                  <a:prstClr val="black"/>
                </a:solidFill>
              </a:rPr>
              <a:t>maths</a:t>
            </a:r>
            <a:r>
              <a:rPr lang="en-US" sz="1000" dirty="0">
                <a:solidFill>
                  <a:prstClr val="black"/>
                </a:solidFill>
              </a:rPr>
              <a:t> homework book weekly.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prstClr val="black"/>
                </a:solidFill>
              </a:rPr>
              <a:t>Practise</a:t>
            </a:r>
            <a:r>
              <a:rPr lang="en-US" sz="1000" dirty="0">
                <a:solidFill>
                  <a:prstClr val="black"/>
                </a:solidFill>
              </a:rPr>
              <a:t> their times tables.</a:t>
            </a:r>
          </a:p>
          <a:p>
            <a:endParaRPr lang="en-US" sz="1000" dirty="0"/>
          </a:p>
          <a:p>
            <a:endParaRPr lang="en-US" sz="1000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719C5D5-BCFD-4481-8355-E3B750002573}"/>
              </a:ext>
            </a:extLst>
          </p:cNvPr>
          <p:cNvSpPr txBox="1"/>
          <p:nvPr/>
        </p:nvSpPr>
        <p:spPr>
          <a:xfrm>
            <a:off x="4334439" y="4332273"/>
            <a:ext cx="259159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/>
              <a:t>The internet</a:t>
            </a:r>
          </a:p>
          <a:p>
            <a:r>
              <a:rPr lang="en-GB" sz="1000" dirty="0"/>
              <a:t>We will recognise that the internet is a network of networks including the WWW, </a:t>
            </a:r>
          </a:p>
          <a:p>
            <a:r>
              <a:rPr lang="en-GB" sz="1000" dirty="0"/>
              <a:t>and why we should evaluate online </a:t>
            </a:r>
          </a:p>
          <a:p>
            <a:r>
              <a:rPr lang="en-GB" sz="1000" dirty="0"/>
              <a:t>Content.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BD3B849-548D-4343-BA5C-09BD53FCC753}"/>
              </a:ext>
            </a:extLst>
          </p:cNvPr>
          <p:cNvSpPr txBox="1"/>
          <p:nvPr/>
        </p:nvSpPr>
        <p:spPr>
          <a:xfrm>
            <a:off x="4403625" y="5629222"/>
            <a:ext cx="244034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00" b="1" dirty="0">
                <a:solidFill>
                  <a:prstClr val="black"/>
                </a:solidFill>
              </a:rPr>
              <a:t>Basketball and Forest school.</a:t>
            </a:r>
          </a:p>
          <a:p>
            <a:pPr lvl="0"/>
            <a:r>
              <a:rPr lang="en-GB" sz="1000" dirty="0">
                <a:solidFill>
                  <a:prstClr val="black"/>
                </a:solidFill>
              </a:rPr>
              <a:t>We will learn the rules and begin to play basketball as a team game. In forest school, we will be enjoying our time in the woods, exploring and creating in the natural world.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D4D4009-CDC6-4ED0-AC70-9D341E66A067}"/>
              </a:ext>
            </a:extLst>
          </p:cNvPr>
          <p:cNvSpPr txBox="1"/>
          <p:nvPr/>
        </p:nvSpPr>
        <p:spPr>
          <a:xfrm>
            <a:off x="7211852" y="5675002"/>
            <a:ext cx="225106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/>
              <a:t>Colourful</a:t>
            </a:r>
            <a:r>
              <a:rPr lang="en-US" sz="1000" b="1" dirty="0"/>
              <a:t> creatures</a:t>
            </a:r>
          </a:p>
          <a:p>
            <a:r>
              <a:rPr lang="en-US" sz="1000" dirty="0"/>
              <a:t>We will </a:t>
            </a:r>
            <a:r>
              <a:rPr lang="en-GB" sz="1000" dirty="0"/>
              <a:t>learn the vocabulary for adjectives of size and colour, creating their own animal portraits, producing a short description.</a:t>
            </a:r>
            <a:endParaRPr lang="en-US" sz="1000" b="1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492B5FF-90D4-45DE-9E1D-F1CD484B243D}"/>
              </a:ext>
            </a:extLst>
          </p:cNvPr>
          <p:cNvSpPr txBox="1"/>
          <p:nvPr/>
        </p:nvSpPr>
        <p:spPr>
          <a:xfrm>
            <a:off x="55804" y="1698059"/>
            <a:ext cx="2086465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0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/>
              <a:t>Stories from another culture: </a:t>
            </a:r>
            <a:r>
              <a:rPr lang="en-GB" sz="1000" dirty="0"/>
              <a:t>We will learn all the aspects of writing  a story from another culture encouraging children to immerse themselves in a different way of life, by looking at setting descriptions, character descriptions and using inverted commas for speech.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/>
              <a:t>Class text: </a:t>
            </a:r>
            <a:r>
              <a:rPr lang="en-GB" sz="1000" dirty="0"/>
              <a:t>Secrets of a Sun King by Emma Carroll.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/>
          </a:p>
          <a:p>
            <a:r>
              <a:rPr lang="en-US" sz="1000" b="1" dirty="0"/>
              <a:t>How you can help at home: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Ensure homework </a:t>
            </a:r>
            <a:r>
              <a:rPr lang="en-US" sz="1000"/>
              <a:t>is completed.</a:t>
            </a:r>
            <a:endParaRPr lang="en-US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Discuss newly learnt words (spellings).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Encourage your child to read.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A93261E-2FB7-40C5-9705-60C67096CB12}"/>
              </a:ext>
            </a:extLst>
          </p:cNvPr>
          <p:cNvSpPr txBox="1"/>
          <p:nvPr/>
        </p:nvSpPr>
        <p:spPr>
          <a:xfrm>
            <a:off x="7147483" y="4214375"/>
            <a:ext cx="245891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Music:</a:t>
            </a:r>
          </a:p>
          <a:p>
            <a:r>
              <a:rPr lang="en-GB" sz="1000" dirty="0"/>
              <a:t>We will look at Haiku, music and performance (Theme: Hanami) This Japanese inspired topic looks at the springtime festival of Hanami, which celebrates the fleeting beauty of spring flowers.. </a:t>
            </a:r>
            <a:endParaRPr lang="en-US" sz="100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0051CF6A-67DC-44F1-8CA4-30B96CB7FBD7}"/>
              </a:ext>
            </a:extLst>
          </p:cNvPr>
          <p:cNvSpPr txBox="1"/>
          <p:nvPr/>
        </p:nvSpPr>
        <p:spPr>
          <a:xfrm>
            <a:off x="2224738" y="5235913"/>
            <a:ext cx="182605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/>
            <a:r>
              <a:rPr lang="en-GB" sz="1000" b="0" i="0" dirty="0">
                <a:solidFill>
                  <a:srgbClr val="000000"/>
                </a:solidFill>
                <a:effectLst/>
              </a:rPr>
              <a:t>We will explore figure drawing and make sketches of each other. Create a clay sculpture using an armature.</a:t>
            </a:r>
          </a:p>
          <a:p>
            <a:pPr algn="l" fontAlgn="base"/>
            <a:r>
              <a:rPr lang="en-GB" sz="1000" b="0" i="0" dirty="0">
                <a:solidFill>
                  <a:srgbClr val="000000"/>
                </a:solidFill>
                <a:effectLst/>
              </a:rPr>
              <a:t>Replicate an Ancient Sumner sculpture using clay</a:t>
            </a:r>
          </a:p>
          <a:p>
            <a:pPr algn="l" fontAlgn="base"/>
            <a:r>
              <a:rPr lang="en-GB" sz="1000" b="0" i="0" dirty="0">
                <a:solidFill>
                  <a:srgbClr val="000000"/>
                </a:solidFill>
                <a:effectLst/>
              </a:rPr>
              <a:t>Make a 3D Egyptian pyramid and decorate it with geometrical patterns.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09A179-65CB-44D4-9101-0BF6A4A08620}"/>
              </a:ext>
            </a:extLst>
          </p:cNvPr>
          <p:cNvSpPr txBox="1"/>
          <p:nvPr/>
        </p:nvSpPr>
        <p:spPr>
          <a:xfrm>
            <a:off x="1570945" y="5305856"/>
            <a:ext cx="479618" cy="2431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80" b="1" dirty="0">
                <a:solidFill>
                  <a:schemeClr val="bg1"/>
                </a:solidFill>
              </a:rPr>
              <a:t>SMSC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911154B-EF61-0039-D263-363557C5649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45093" y="163515"/>
            <a:ext cx="1497156" cy="1497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92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a158a6a-454f-4afe-a7d4-2c9353e6d01f">
      <Terms xmlns="http://schemas.microsoft.com/office/infopath/2007/PartnerControls"/>
    </lcf76f155ced4ddcb4097134ff3c332f>
    <TaxCatchAll xmlns="27710824-13d0-4ff0-80b4-1133d42a8012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2EC87B58BD7A41A7D69ADEBD652E78" ma:contentTypeVersion="20" ma:contentTypeDescription="Create a new document." ma:contentTypeScope="" ma:versionID="2088e89a4c203a38a504b43b6077c5d1">
  <xsd:schema xmlns:xsd="http://www.w3.org/2001/XMLSchema" xmlns:xs="http://www.w3.org/2001/XMLSchema" xmlns:p="http://schemas.microsoft.com/office/2006/metadata/properties" xmlns:ns2="6a158a6a-454f-4afe-a7d4-2c9353e6d01f" xmlns:ns3="27710824-13d0-4ff0-80b4-1133d42a8012" targetNamespace="http://schemas.microsoft.com/office/2006/metadata/properties" ma:root="true" ma:fieldsID="a26314f3cac778e85415cd714f9bbe71" ns2:_="" ns3:_="">
    <xsd:import namespace="6a158a6a-454f-4afe-a7d4-2c9353e6d01f"/>
    <xsd:import namespace="27710824-13d0-4ff0-80b4-1133d42a801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158a6a-454f-4afe-a7d4-2c9353e6d0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9b1127a7-ea9e-42e0-b75c-90388b9b2f4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710824-13d0-4ff0-80b4-1133d42a801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f82fe9f2-ec51-4e50-8215-75bb076ba325}" ma:internalName="TaxCatchAll" ma:showField="CatchAllData" ma:web="27710824-13d0-4ff0-80b4-1133d42a801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BFAC91D-BA4B-4311-B5FB-C3D24A6D3EB6}">
  <ds:schemaRefs>
    <ds:schemaRef ds:uri="http://purl.org/dc/elements/1.1/"/>
    <ds:schemaRef ds:uri="http://schemas.microsoft.com/office/2006/documentManagement/types"/>
    <ds:schemaRef ds:uri="http://purl.org/dc/dcmitype/"/>
    <ds:schemaRef ds:uri="b43abf7f-f8ae-4bd0-b546-67f91f60e394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terms/"/>
    <ds:schemaRef ds:uri="6a158a6a-454f-4afe-a7d4-2c9353e6d01f"/>
    <ds:schemaRef ds:uri="27710824-13d0-4ff0-80b4-1133d42a8012"/>
  </ds:schemaRefs>
</ds:datastoreItem>
</file>

<file path=customXml/itemProps2.xml><?xml version="1.0" encoding="utf-8"?>
<ds:datastoreItem xmlns:ds="http://schemas.openxmlformats.org/officeDocument/2006/customXml" ds:itemID="{45DD5C4C-D9D3-4D69-A820-79DCB7114F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158a6a-454f-4afe-a7d4-2c9353e6d01f"/>
    <ds:schemaRef ds:uri="27710824-13d0-4ff0-80b4-1133d42a801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9B35DAB-1654-4039-AA5B-082FDDC5C43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2555</TotalTime>
  <Words>531</Words>
  <Application>Microsoft Office PowerPoint</Application>
  <PresentationFormat>A4 Paper (210x297 mm)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Karla Variable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9313123 office.3123</dc:creator>
  <cp:lastModifiedBy>Mrs Jarrett</cp:lastModifiedBy>
  <cp:revision>86</cp:revision>
  <cp:lastPrinted>2021-05-28T11:17:02Z</cp:lastPrinted>
  <dcterms:created xsi:type="dcterms:W3CDTF">2021-05-28T10:08:42Z</dcterms:created>
  <dcterms:modified xsi:type="dcterms:W3CDTF">2025-02-13T07:44:10Z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0x010100825B2B959C46D14A86D000E2B3272664</vt:lpwstr>
  </property>
</Properties>
</file>