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2"/>
            <a:ext cx="5365443" cy="205897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68559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0374" y="2447234"/>
            <a:ext cx="2641815" cy="12609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1894" y="5243439"/>
            <a:ext cx="2029768" cy="154498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64" y="1731341"/>
            <a:ext cx="1971465" cy="30902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526" y="4874748"/>
            <a:ext cx="2041116" cy="189781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067" y="5505458"/>
            <a:ext cx="26310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075088" y="5505458"/>
            <a:ext cx="2615513" cy="112202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63" dirty="0"/>
              <a:t> </a:t>
            </a:r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281" y="1794844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776" y="2517951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35985" y="179295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35453" y="252324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4" y="2427058"/>
            <a:ext cx="2640178" cy="146452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424" y="4047994"/>
            <a:ext cx="2640178" cy="129361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6947" y="3886691"/>
            <a:ext cx="2640178" cy="14500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0115" y="3966704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366" y="5303593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237356" y="3988295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730122" y="6701651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428715" y="5553815"/>
            <a:ext cx="444607" cy="248056"/>
            <a:chOff x="6424157" y="5072084"/>
            <a:chExt cx="444607" cy="248056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24157" y="5072469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434978" y="5072084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8867363" y="5617198"/>
            <a:ext cx="858828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9061684" y="5130289"/>
              <a:ext cx="647745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82546" y="241300"/>
            <a:ext cx="21240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dirty="0">
                <a:solidFill>
                  <a:schemeClr val="bg1"/>
                </a:solidFill>
              </a:rPr>
              <a:t>Ancient </a:t>
            </a:r>
            <a:r>
              <a:rPr lang="en-US" sz="1625" b="1" dirty="0" err="1">
                <a:solidFill>
                  <a:schemeClr val="bg1"/>
                </a:solidFill>
              </a:rPr>
              <a:t>Civilisations</a:t>
            </a:r>
            <a:endParaRPr lang="en-US" sz="1625" b="1" dirty="0">
              <a:solidFill>
                <a:schemeClr val="bg1"/>
              </a:solidFill>
            </a:endParaRP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Years 3 &amp; 4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Spring Term  1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Jan’ 25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3629546" y="5033744"/>
            <a:ext cx="516051" cy="249831"/>
            <a:chOff x="4187242" y="5129445"/>
            <a:chExt cx="516051" cy="24983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0828" y="5131605"/>
              <a:ext cx="502465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4187242" y="5129445"/>
              <a:ext cx="511431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60187" y="616357"/>
            <a:ext cx="5266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Historians</a:t>
            </a:r>
            <a:r>
              <a:rPr lang="en-US" sz="1000" dirty="0"/>
              <a:t>, we will be investigating </a:t>
            </a:r>
            <a:r>
              <a:rPr lang="en-GB" sz="1000" dirty="0"/>
              <a:t>the history of three of the world’s first ancient civilisations: ancient Sumer, ancient Egypt and the Indus Valley civilisation.</a:t>
            </a:r>
          </a:p>
          <a:p>
            <a:r>
              <a:rPr lang="en-US" sz="1000" dirty="0"/>
              <a:t>As  </a:t>
            </a:r>
            <a:r>
              <a:rPr lang="en-US" sz="1000" b="1" dirty="0"/>
              <a:t>Scientists</a:t>
            </a:r>
            <a:r>
              <a:rPr lang="en-US" sz="1000" dirty="0"/>
              <a:t>, we will investigate electricity and electric circuits. Creating circuits to turn on lights and alarms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Geographers</a:t>
            </a:r>
            <a:r>
              <a:rPr lang="en-US" sz="1000" dirty="0"/>
              <a:t>, we will continue with our interconnected world looking at contrasting climates </a:t>
            </a:r>
          </a:p>
          <a:p>
            <a:r>
              <a:rPr lang="en-US" sz="1000" dirty="0"/>
              <a:t>from around the world.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Technologists,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design and make </a:t>
            </a:r>
            <a:r>
              <a:rPr lang="en-GB" sz="1000" b="0" i="0" dirty="0">
                <a:solidFill>
                  <a:srgbClr val="464647"/>
                </a:solidFill>
                <a:effectLst/>
                <a:latin typeface="Karla Variable"/>
              </a:rPr>
              <a:t>simple machines, including wheels, axles, inclined planes, pulleys and levers, exploring how they helped ancient builders to lift and move heavy loads.</a:t>
            </a:r>
            <a:endParaRPr 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347590" y="2517951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prayer make a difference and </a:t>
            </a:r>
          </a:p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Christians know?  </a:t>
            </a:r>
          </a:p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find out what Christians pray (e.g. Lord’s prayer) and explore what people do because they have prayed. How does prayer change things for a Christian?</a:t>
            </a:r>
            <a:endParaRPr 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5EC213-01E7-4176-9C18-F55FBE4E417F}"/>
              </a:ext>
            </a:extLst>
          </p:cNvPr>
          <p:cNvSpPr txBox="1"/>
          <p:nvPr/>
        </p:nvSpPr>
        <p:spPr>
          <a:xfrm>
            <a:off x="7099814" y="2548327"/>
            <a:ext cx="24418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Mental health and emotional </a:t>
            </a:r>
          </a:p>
          <a:p>
            <a:r>
              <a:rPr lang="en-GB" sz="1000" b="1" dirty="0"/>
              <a:t>wellbeing Dealing with feelings:</a:t>
            </a:r>
          </a:p>
          <a:p>
            <a:endParaRPr lang="en-GB" sz="1000" b="1" dirty="0"/>
          </a:p>
          <a:p>
            <a:r>
              <a:rPr lang="en-US" sz="1000" dirty="0"/>
              <a:t>We will explore the different feelings we have and how we </a:t>
            </a:r>
            <a:r>
              <a:rPr lang="en-US" sz="1000" dirty="0" err="1"/>
              <a:t>recognise</a:t>
            </a:r>
            <a:r>
              <a:rPr lang="en-US" sz="1000" dirty="0"/>
              <a:t> those feelings in other people by facial expressions or other body language.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AEAF32-AAFF-4A5D-873B-C70FB674404C}"/>
              </a:ext>
            </a:extLst>
          </p:cNvPr>
          <p:cNvSpPr txBox="1"/>
          <p:nvPr/>
        </p:nvSpPr>
        <p:spPr>
          <a:xfrm>
            <a:off x="46469" y="5732090"/>
            <a:ext cx="210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Events in school to support our SMSC development will include; RE day, Pupil Voice, </a:t>
            </a: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Mental Health week 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251544" y="2113185"/>
            <a:ext cx="19635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>
                <a:solidFill>
                  <a:prstClr val="black"/>
                </a:solidFill>
              </a:rPr>
              <a:t>Children will be taught key aspects of the following: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Addition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Subtraction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Multiplication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Division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Area </a:t>
            </a: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</a:rPr>
              <a:t>How you can help at home: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Ensure your child completes their </a:t>
            </a:r>
            <a:r>
              <a:rPr lang="en-US" sz="1000" dirty="0" err="1">
                <a:solidFill>
                  <a:prstClr val="black"/>
                </a:solidFill>
              </a:rPr>
              <a:t>maths</a:t>
            </a:r>
            <a:r>
              <a:rPr lang="en-US" sz="1000" dirty="0">
                <a:solidFill>
                  <a:prstClr val="black"/>
                </a:solidFill>
              </a:rPr>
              <a:t> homework book weekly.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</a:rPr>
              <a:t>Practise</a:t>
            </a:r>
            <a:r>
              <a:rPr lang="en-US" sz="1000" dirty="0">
                <a:solidFill>
                  <a:prstClr val="black"/>
                </a:solidFill>
              </a:rPr>
              <a:t> their times tables.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14816" y="4193639"/>
            <a:ext cx="25915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Sequencing sounds:</a:t>
            </a:r>
          </a:p>
          <a:p>
            <a:r>
              <a:rPr lang="en-US" sz="1000" dirty="0"/>
              <a:t>We</a:t>
            </a:r>
            <a:r>
              <a:rPr lang="en-US" sz="1000" b="1" dirty="0"/>
              <a:t> </a:t>
            </a:r>
            <a:r>
              <a:rPr lang="en-GB" sz="1000" dirty="0"/>
              <a:t>will begin with an introduction to the programming environment, which will be new to most learners. They will be introduced to a selection of motion, sound, and event blocks which they will use to create their own programs, featuring sequences. </a:t>
            </a:r>
            <a:endParaRPr lang="en-US" sz="1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4403625" y="5629222"/>
            <a:ext cx="2440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>
                <a:solidFill>
                  <a:prstClr val="black"/>
                </a:solidFill>
              </a:rPr>
              <a:t>Gymnastics &amp; Invictus games</a:t>
            </a:r>
          </a:p>
          <a:p>
            <a:pPr lvl="0"/>
            <a:r>
              <a:rPr lang="en-US" sz="1000" dirty="0">
                <a:solidFill>
                  <a:prstClr val="black"/>
                </a:solidFill>
              </a:rPr>
              <a:t>We will continue to enhance our skills through rolling, balancing, jumping,  and using apparatus. In Invictus games, we will be enjoying different games that build resilience and stamina.</a:t>
            </a:r>
            <a:endParaRPr lang="en-US" sz="1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195201" y="5617198"/>
            <a:ext cx="225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Calanders, birthdays and </a:t>
            </a:r>
          </a:p>
          <a:p>
            <a:r>
              <a:rPr lang="en-US" sz="1000" b="1" dirty="0"/>
              <a:t>Numbers:</a:t>
            </a:r>
          </a:p>
          <a:p>
            <a:r>
              <a:rPr lang="en-US" sz="1000" dirty="0"/>
              <a:t>We will </a:t>
            </a:r>
            <a:r>
              <a:rPr lang="en-GB" sz="1000" dirty="0"/>
              <a:t>learn numbers 1-31, days of the week, months and seasons. Hopefully, we will be having a traditional French birthday celebration in the classroom.</a:t>
            </a:r>
            <a:endParaRPr lang="en-US" sz="10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55804" y="1698059"/>
            <a:ext cx="20864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Free verse</a:t>
            </a:r>
            <a:r>
              <a:rPr lang="en-US" sz="1000" dirty="0"/>
              <a:t>: We will be looking at creating a free verse poem </a:t>
            </a:r>
            <a:r>
              <a:rPr lang="en-GB" sz="1000" dirty="0"/>
              <a:t>inspired by one of the Sumerian Temple Hymns</a:t>
            </a:r>
            <a:r>
              <a:rPr lang="en-US" sz="1000" dirty="0"/>
              <a:t> using expanded noun phrases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Instructions: </a:t>
            </a:r>
            <a:r>
              <a:rPr lang="en-US" sz="1000" dirty="0"/>
              <a:t>We will be writing our set of instructions on how to make an Egyptian mummy using fronted adverbials.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Stories from another culture: </a:t>
            </a:r>
            <a:r>
              <a:rPr lang="en-GB" sz="1000" dirty="0"/>
              <a:t>We will write a story from another culture encouraging children to immerse themselves in a different way of life.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Class text: </a:t>
            </a:r>
            <a:r>
              <a:rPr lang="en-GB" sz="1000" dirty="0"/>
              <a:t>Secrets of a Sun King by Emma Carroll</a:t>
            </a:r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Discuss newly learnt words (spellings).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your child to read.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147483" y="4214375"/>
            <a:ext cx="24589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Music:</a:t>
            </a:r>
          </a:p>
          <a:p>
            <a:endParaRPr lang="en-US" sz="1000" b="1" dirty="0"/>
          </a:p>
          <a:p>
            <a:r>
              <a:rPr lang="en-GB" sz="1000" dirty="0"/>
              <a:t>We will look at pentatonic melodies and compositions through celebrating Chinese New Year.</a:t>
            </a:r>
            <a:endParaRPr lang="en-US" sz="10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244427" y="4978607"/>
            <a:ext cx="18260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1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 will design and </a:t>
            </a:r>
          </a:p>
          <a:p>
            <a:pPr algn="l" fontAlgn="base"/>
            <a:r>
              <a:rPr lang="en-GB" sz="1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colour Egyptian </a:t>
            </a:r>
          </a:p>
          <a:p>
            <a:pPr algn="l" fontAlgn="base"/>
            <a:r>
              <a:rPr lang="en-GB" sz="1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Sarcophagus, sketch King Tut,</a:t>
            </a:r>
            <a:r>
              <a:rPr lang="en-GB" sz="1000" dirty="0">
                <a:solidFill>
                  <a:srgbClr val="000000"/>
                </a:solidFill>
                <a:latin typeface="Aptos" panose="020B0004020202020204" pitchFamily="34" charset="0"/>
              </a:rPr>
              <a:t> </a:t>
            </a:r>
            <a:r>
              <a:rPr lang="en-GB" sz="1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sketch landscapes of the pyramids, paint sunset backgrounds and add a silhouette, design Egyptian headdresses by adding colour and patterns and create 3D pyramids from card.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09A179-65CB-44D4-9101-0BF6A4A08620}"/>
              </a:ext>
            </a:extLst>
          </p:cNvPr>
          <p:cNvSpPr txBox="1"/>
          <p:nvPr/>
        </p:nvSpPr>
        <p:spPr>
          <a:xfrm>
            <a:off x="1570945" y="5305856"/>
            <a:ext cx="479618" cy="243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80" b="1" dirty="0">
                <a:solidFill>
                  <a:schemeClr val="bg1"/>
                </a:solidFill>
              </a:rPr>
              <a:t>SMSC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11154B-EF61-0039-D263-363557C564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093" y="163515"/>
            <a:ext cx="1497156" cy="149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DD5C4C-D9D3-4D69-A820-79DCB7114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FAC91D-BA4B-4311-B5FB-C3D24A6D3EB6}">
  <ds:schemaRefs>
    <ds:schemaRef ds:uri="http://purl.org/dc/elements/1.1/"/>
    <ds:schemaRef ds:uri="http://schemas.microsoft.com/office/2006/documentManagement/types"/>
    <ds:schemaRef ds:uri="http://purl.org/dc/dcmitype/"/>
    <ds:schemaRef ds:uri="b43abf7f-f8ae-4bd0-b546-67f91f60e394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6a158a6a-454f-4afe-a7d4-2c9353e6d01f"/>
    <ds:schemaRef ds:uri="27710824-13d0-4ff0-80b4-1133d42a8012"/>
  </ds:schemaRefs>
</ds:datastoreItem>
</file>

<file path=customXml/itemProps3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2522</TotalTime>
  <Words>557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Karla Variable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Mrs Davies</cp:lastModifiedBy>
  <cp:revision>85</cp:revision>
  <cp:lastPrinted>2021-05-28T11:17:02Z</cp:lastPrinted>
  <dcterms:created xsi:type="dcterms:W3CDTF">2021-05-28T10:08:42Z</dcterms:created>
  <dcterms:modified xsi:type="dcterms:W3CDTF">2024-12-16T09:50:51Z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